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4" r:id="rId1"/>
    <p:sldMasterId id="2147484221" r:id="rId2"/>
    <p:sldMasterId id="2147484233" r:id="rId3"/>
    <p:sldMasterId id="2147484245" r:id="rId4"/>
  </p:sldMasterIdLst>
  <p:notesMasterIdLst>
    <p:notesMasterId r:id="rId67"/>
  </p:notesMasterIdLst>
  <p:handoutMasterIdLst>
    <p:handoutMasterId r:id="rId68"/>
  </p:handoutMasterIdLst>
  <p:sldIdLst>
    <p:sldId id="755" r:id="rId5"/>
    <p:sldId id="804" r:id="rId6"/>
    <p:sldId id="821" r:id="rId7"/>
    <p:sldId id="814" r:id="rId8"/>
    <p:sldId id="808" r:id="rId9"/>
    <p:sldId id="823" r:id="rId10"/>
    <p:sldId id="817" r:id="rId11"/>
    <p:sldId id="809" r:id="rId12"/>
    <p:sldId id="847" r:id="rId13"/>
    <p:sldId id="810" r:id="rId14"/>
    <p:sldId id="812" r:id="rId15"/>
    <p:sldId id="848" r:id="rId16"/>
    <p:sldId id="813" r:id="rId17"/>
    <p:sldId id="849" r:id="rId18"/>
    <p:sldId id="827" r:id="rId19"/>
    <p:sldId id="846" r:id="rId20"/>
    <p:sldId id="815" r:id="rId21"/>
    <p:sldId id="816" r:id="rId22"/>
    <p:sldId id="828" r:id="rId23"/>
    <p:sldId id="829" r:id="rId24"/>
    <p:sldId id="837" r:id="rId25"/>
    <p:sldId id="838" r:id="rId26"/>
    <p:sldId id="839" r:id="rId27"/>
    <p:sldId id="840" r:id="rId28"/>
    <p:sldId id="841" r:id="rId29"/>
    <p:sldId id="842" r:id="rId30"/>
    <p:sldId id="843" r:id="rId31"/>
    <p:sldId id="844" r:id="rId32"/>
    <p:sldId id="845" r:id="rId33"/>
    <p:sldId id="850" r:id="rId34"/>
    <p:sldId id="851" r:id="rId35"/>
    <p:sldId id="852" r:id="rId36"/>
    <p:sldId id="853" r:id="rId37"/>
    <p:sldId id="854" r:id="rId38"/>
    <p:sldId id="855" r:id="rId39"/>
    <p:sldId id="856" r:id="rId40"/>
    <p:sldId id="857" r:id="rId41"/>
    <p:sldId id="858" r:id="rId42"/>
    <p:sldId id="859" r:id="rId43"/>
    <p:sldId id="860" r:id="rId44"/>
    <p:sldId id="861" r:id="rId45"/>
    <p:sldId id="862" r:id="rId46"/>
    <p:sldId id="863" r:id="rId47"/>
    <p:sldId id="864" r:id="rId48"/>
    <p:sldId id="865" r:id="rId49"/>
    <p:sldId id="866" r:id="rId50"/>
    <p:sldId id="867" r:id="rId51"/>
    <p:sldId id="868" r:id="rId52"/>
    <p:sldId id="869" r:id="rId53"/>
    <p:sldId id="870" r:id="rId54"/>
    <p:sldId id="871" r:id="rId55"/>
    <p:sldId id="872" r:id="rId56"/>
    <p:sldId id="880" r:id="rId57"/>
    <p:sldId id="873" r:id="rId58"/>
    <p:sldId id="881" r:id="rId59"/>
    <p:sldId id="874" r:id="rId60"/>
    <p:sldId id="875" r:id="rId61"/>
    <p:sldId id="876" r:id="rId62"/>
    <p:sldId id="877" r:id="rId63"/>
    <p:sldId id="878" r:id="rId64"/>
    <p:sldId id="879" r:id="rId65"/>
    <p:sldId id="836" r:id="rId66"/>
  </p:sldIdLst>
  <p:sldSz cx="9144000" cy="6858000" type="screen4x3"/>
  <p:notesSz cx="6858000" cy="91741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9773" autoAdjust="0"/>
  </p:normalViewPr>
  <p:slideViewPr>
    <p:cSldViewPr>
      <p:cViewPr varScale="1">
        <p:scale>
          <a:sx n="58" d="100"/>
          <a:sy n="58" d="100"/>
        </p:scale>
        <p:origin x="-1710" y="-84"/>
      </p:cViewPr>
      <p:guideLst>
        <p:guide orient="horz" pos="20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2" charset="0"/>
                <a:ea typeface="Arial" pitchFamily="-112" charset="0"/>
                <a:cs typeface="Arial" pitchFamily="-112" charset="0"/>
              </a:defRPr>
            </a:lvl1pPr>
          </a:lstStyle>
          <a:p>
            <a:pPr>
              <a:defRPr/>
            </a:pPr>
            <a:endParaRPr lang="en-US"/>
          </a:p>
        </p:txBody>
      </p:sp>
      <p:sp>
        <p:nvSpPr>
          <p:cNvPr id="53251"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ea typeface="Arial" pitchFamily="-112" charset="0"/>
                <a:cs typeface="Arial" pitchFamily="-112" charset="0"/>
              </a:defRPr>
            </a:lvl1pPr>
          </a:lstStyle>
          <a:p>
            <a:pPr>
              <a:defRPr/>
            </a:pPr>
            <a:endParaRPr lang="en-US"/>
          </a:p>
        </p:txBody>
      </p:sp>
      <p:sp>
        <p:nvSpPr>
          <p:cNvPr id="53252" name="Rectangle 4"/>
          <p:cNvSpPr>
            <a:spLocks noGrp="1" noChangeArrowheads="1"/>
          </p:cNvSpPr>
          <p:nvPr>
            <p:ph type="ftr" sz="quarter" idx="2"/>
          </p:nvPr>
        </p:nvSpPr>
        <p:spPr bwMode="auto">
          <a:xfrm>
            <a:off x="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2" charset="0"/>
                <a:ea typeface="Arial" pitchFamily="-112" charset="0"/>
                <a:cs typeface="Arial" pitchFamily="-112" charset="0"/>
              </a:defRPr>
            </a:lvl1pPr>
          </a:lstStyle>
          <a:p>
            <a:pPr>
              <a:defRPr/>
            </a:pPr>
            <a:r>
              <a:rPr lang="en-US"/>
              <a:t>www.cdc.gov/ncbddd/autism/data.html</a:t>
            </a:r>
          </a:p>
        </p:txBody>
      </p:sp>
      <p:sp>
        <p:nvSpPr>
          <p:cNvPr id="53253" name="Rectangle 5"/>
          <p:cNvSpPr>
            <a:spLocks noGrp="1" noChangeArrowheads="1"/>
          </p:cNvSpPr>
          <p:nvPr>
            <p:ph type="sldNum" sz="quarter" idx="3"/>
          </p:nvPr>
        </p:nvSpPr>
        <p:spPr bwMode="auto">
          <a:xfrm>
            <a:off x="388620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8" charset="0"/>
              </a:defRPr>
            </a:lvl1pPr>
          </a:lstStyle>
          <a:p>
            <a:pPr>
              <a:defRPr/>
            </a:pPr>
            <a:fld id="{EB874B06-5629-40A1-99C0-2DB96EECA661}" type="slidenum">
              <a:rPr lang="en-US"/>
              <a:pPr>
                <a:defRPr/>
              </a:pPr>
              <a:t>‹#›</a:t>
            </a:fld>
            <a:endParaRPr lang="en-US" dirty="0"/>
          </a:p>
        </p:txBody>
      </p:sp>
    </p:spTree>
    <p:extLst>
      <p:ext uri="{BB962C8B-B14F-4D97-AF65-F5344CB8AC3E}">
        <p14:creationId xmlns:p14="http://schemas.microsoft.com/office/powerpoint/2010/main" val="154432127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2" charset="0"/>
                <a:ea typeface="Arial" pitchFamily="-112" charset="0"/>
                <a:cs typeface="Arial" pitchFamily="-112" charset="0"/>
              </a:defRPr>
            </a:lvl1pPr>
          </a:lstStyle>
          <a:p>
            <a:pPr>
              <a:defRPr/>
            </a:pPr>
            <a:endParaRPr lang="en-US"/>
          </a:p>
        </p:txBody>
      </p:sp>
      <p:sp>
        <p:nvSpPr>
          <p:cNvPr id="3891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ea typeface="Arial" pitchFamily="-112" charset="0"/>
                <a:cs typeface="Arial" pitchFamily="-112"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35063" y="687388"/>
            <a:ext cx="4589462" cy="34417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4357688"/>
            <a:ext cx="5029200" cy="4129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2" charset="0"/>
                <a:ea typeface="Arial" pitchFamily="-112" charset="0"/>
                <a:cs typeface="Arial" pitchFamily="-112" charset="0"/>
              </a:defRPr>
            </a:lvl1pPr>
          </a:lstStyle>
          <a:p>
            <a:pPr>
              <a:defRPr/>
            </a:pPr>
            <a:r>
              <a:rPr lang="en-US"/>
              <a:t>www.cdc.gov/ncbddd/autism/data.html</a:t>
            </a:r>
          </a:p>
        </p:txBody>
      </p:sp>
      <p:sp>
        <p:nvSpPr>
          <p:cNvPr id="38919" name="Rectangle 7"/>
          <p:cNvSpPr>
            <a:spLocks noGrp="1" noChangeArrowheads="1"/>
          </p:cNvSpPr>
          <p:nvPr>
            <p:ph type="sldNum" sz="quarter" idx="5"/>
          </p:nvPr>
        </p:nvSpPr>
        <p:spPr bwMode="auto">
          <a:xfrm>
            <a:off x="3886200" y="871537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8" charset="0"/>
              </a:defRPr>
            </a:lvl1pPr>
          </a:lstStyle>
          <a:p>
            <a:pPr>
              <a:defRPr/>
            </a:pPr>
            <a:fld id="{4B8234AC-3C43-45FD-8CFF-1AB4038203A8}" type="slidenum">
              <a:rPr lang="en-US"/>
              <a:pPr>
                <a:defRPr/>
              </a:pPr>
              <a:t>‹#›</a:t>
            </a:fld>
            <a:endParaRPr lang="en-US" dirty="0"/>
          </a:p>
        </p:txBody>
      </p:sp>
    </p:spTree>
    <p:extLst>
      <p:ext uri="{BB962C8B-B14F-4D97-AF65-F5344CB8AC3E}">
        <p14:creationId xmlns:p14="http://schemas.microsoft.com/office/powerpoint/2010/main" val="287001161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kumimoji="1" sz="1200" kern="1200">
        <a:solidFill>
          <a:schemeClr val="tx1"/>
        </a:solidFill>
        <a:latin typeface="Times New Roman" pitchFamily="-112" charset="0"/>
        <a:ea typeface="Arial" pitchFamily="-112" charset="0"/>
        <a:cs typeface="Arial" pitchFamily="-112" charset="0"/>
      </a:defRPr>
    </a:lvl1pPr>
    <a:lvl2pPr marL="457200" algn="l" rtl="0" eaLnBrk="0" fontAlgn="base" hangingPunct="0">
      <a:spcBef>
        <a:spcPct val="30000"/>
      </a:spcBef>
      <a:spcAft>
        <a:spcPct val="0"/>
      </a:spcAft>
      <a:defRPr kumimoji="1" sz="1200" kern="1200">
        <a:solidFill>
          <a:schemeClr val="tx1"/>
        </a:solidFill>
        <a:latin typeface="Times New Roman" pitchFamily="-112" charset="0"/>
        <a:ea typeface="Arial" pitchFamily="-112" charset="0"/>
        <a:cs typeface="Arial" pitchFamily="-112" charset="0"/>
      </a:defRPr>
    </a:lvl2pPr>
    <a:lvl3pPr marL="914400" algn="l" rtl="0" eaLnBrk="0" fontAlgn="base" hangingPunct="0">
      <a:spcBef>
        <a:spcPct val="30000"/>
      </a:spcBef>
      <a:spcAft>
        <a:spcPct val="0"/>
      </a:spcAft>
      <a:defRPr kumimoji="1" sz="1200" kern="1200">
        <a:solidFill>
          <a:schemeClr val="tx1"/>
        </a:solidFill>
        <a:latin typeface="Times New Roman" pitchFamily="-112" charset="0"/>
        <a:ea typeface="Arial" pitchFamily="-112" charset="0"/>
        <a:cs typeface="Arial" pitchFamily="-112" charset="0"/>
      </a:defRPr>
    </a:lvl3pPr>
    <a:lvl4pPr marL="1371600" algn="l" rtl="0" eaLnBrk="0" fontAlgn="base" hangingPunct="0">
      <a:spcBef>
        <a:spcPct val="30000"/>
      </a:spcBef>
      <a:spcAft>
        <a:spcPct val="0"/>
      </a:spcAft>
      <a:defRPr kumimoji="1" sz="1200" kern="1200">
        <a:solidFill>
          <a:schemeClr val="tx1"/>
        </a:solidFill>
        <a:latin typeface="Times New Roman" pitchFamily="-112" charset="0"/>
        <a:ea typeface="Arial" pitchFamily="-112" charset="0"/>
        <a:cs typeface="Arial" pitchFamily="-112" charset="0"/>
      </a:defRPr>
    </a:lvl4pPr>
    <a:lvl5pPr marL="1828800" algn="l" rtl="0" eaLnBrk="0" fontAlgn="base" hangingPunct="0">
      <a:spcBef>
        <a:spcPct val="30000"/>
      </a:spcBef>
      <a:spcAft>
        <a:spcPct val="0"/>
      </a:spcAft>
      <a:defRPr kumimoji="1" sz="1200" kern="1200">
        <a:solidFill>
          <a:schemeClr val="tx1"/>
        </a:solidFill>
        <a:latin typeface="Times New Roman"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endParaRPr lang="en-US" dirty="0" smtClean="0">
              <a:latin typeface="Times New Roman" pitchFamily="18" charset="0"/>
              <a:cs typeface="Arial" charset="0"/>
            </a:endParaRPr>
          </a:p>
        </p:txBody>
      </p:sp>
      <p:sp>
        <p:nvSpPr>
          <p:cNvPr id="17411" name="Footer Placeholder 1"/>
          <p:cNvSpPr>
            <a:spLocks noGrp="1"/>
          </p:cNvSpPr>
          <p:nvPr>
            <p:ph type="ftr" sz="quarter" idx="4"/>
          </p:nvPr>
        </p:nvSpPr>
        <p:spPr>
          <a:noFill/>
        </p:spPr>
        <p:txBody>
          <a:bodyPr/>
          <a:lstStyle/>
          <a:p>
            <a:r>
              <a:rPr lang="en-US" smtClean="0">
                <a:latin typeface="Times New Roman" pitchFamily="18" charset="0"/>
                <a:cs typeface="Arial" charset="0"/>
              </a:rPr>
              <a:t>www.cdc.gov/ncbddd/autism/data.html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204696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Obsessive compulsive disorder – 8-33%; 85% display compulsions. Common compulsions include having others do things or say things a certain way</a:t>
            </a:r>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252804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252804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183876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307350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263449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latin typeface="Times New Roman" pitchFamily="18" charset="0"/>
              <a:cs typeface="Arial" charset="0"/>
            </a:endParaRPr>
          </a:p>
        </p:txBody>
      </p:sp>
      <p:sp>
        <p:nvSpPr>
          <p:cNvPr id="19459" name="Footer Placeholder 3"/>
          <p:cNvSpPr>
            <a:spLocks noGrp="1"/>
          </p:cNvSpPr>
          <p:nvPr>
            <p:ph type="ftr" sz="quarter" idx="4"/>
          </p:nvPr>
        </p:nvSpPr>
        <p:spPr>
          <a:noFill/>
        </p:spPr>
        <p:txBody>
          <a:bodyPr/>
          <a:lstStyle/>
          <a:p>
            <a:r>
              <a:rPr lang="en-US" smtClean="0">
                <a:latin typeface="Times New Roman" pitchFamily="18" charset="0"/>
                <a:cs typeface="Arial" charset="0"/>
              </a:rPr>
              <a:t>www.cdc.gov/ncbddd/autism/data.html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280674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r>
              <a:rPr lang="en-US" dirty="0" smtClean="0"/>
              <a:t>Oftentimes the profile is more</a:t>
            </a:r>
            <a:r>
              <a:rPr lang="en-US" baseline="0" dirty="0" smtClean="0"/>
              <a:t> complex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marL="171450" indent="-171450">
              <a:buFontTx/>
              <a:buChar char="-"/>
            </a:pPr>
            <a:endParaRPr lang="en-US" dirty="0" smtClean="0">
              <a:latin typeface="Times New Roman" pitchFamily="18" charset="0"/>
              <a:cs typeface="Arial" charset="0"/>
            </a:endParaRPr>
          </a:p>
        </p:txBody>
      </p:sp>
      <p:sp>
        <p:nvSpPr>
          <p:cNvPr id="19459" name="Footer Placeholder 3"/>
          <p:cNvSpPr>
            <a:spLocks noGrp="1"/>
          </p:cNvSpPr>
          <p:nvPr>
            <p:ph type="ftr" sz="quarter" idx="4"/>
          </p:nvPr>
        </p:nvSpPr>
        <p:spPr>
          <a:noFill/>
        </p:spPr>
        <p:txBody>
          <a:bodyPr/>
          <a:lstStyle/>
          <a:p>
            <a:r>
              <a:rPr lang="en-US" smtClean="0">
                <a:latin typeface="Times New Roman" pitchFamily="18" charset="0"/>
                <a:cs typeface="Arial" charset="0"/>
              </a:rPr>
              <a:t>www.cdc.gov/ncbddd/autism/data.html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marL="171450" indent="-171450">
              <a:buFontTx/>
              <a:buChar char="-"/>
            </a:pPr>
            <a:endParaRPr lang="en-US" dirty="0" smtClean="0">
              <a:latin typeface="Times New Roman" pitchFamily="18" charset="0"/>
              <a:cs typeface="Arial" charset="0"/>
            </a:endParaRPr>
          </a:p>
        </p:txBody>
      </p:sp>
      <p:sp>
        <p:nvSpPr>
          <p:cNvPr id="19459" name="Footer Placeholder 3"/>
          <p:cNvSpPr>
            <a:spLocks noGrp="1"/>
          </p:cNvSpPr>
          <p:nvPr>
            <p:ph type="ftr" sz="quarter" idx="4"/>
          </p:nvPr>
        </p:nvSpPr>
        <p:spPr>
          <a:noFill/>
        </p:spPr>
        <p:txBody>
          <a:bodyPr/>
          <a:lstStyle/>
          <a:p>
            <a:r>
              <a:rPr lang="en-US" smtClean="0">
                <a:latin typeface="Times New Roman" pitchFamily="18" charset="0"/>
                <a:cs typeface="Arial" charset="0"/>
              </a:rPr>
              <a:t>www.cdc.gov/ncbddd/autism/data.html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282743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latin typeface="Times New Roman" pitchFamily="18" charset="0"/>
              <a:cs typeface="Arial" charset="0"/>
            </a:endParaRPr>
          </a:p>
        </p:txBody>
      </p:sp>
      <p:sp>
        <p:nvSpPr>
          <p:cNvPr id="19459" name="Footer Placeholder 3"/>
          <p:cNvSpPr>
            <a:spLocks noGrp="1"/>
          </p:cNvSpPr>
          <p:nvPr>
            <p:ph type="ftr" sz="quarter" idx="4"/>
          </p:nvPr>
        </p:nvSpPr>
        <p:spPr>
          <a:noFill/>
        </p:spPr>
        <p:txBody>
          <a:bodyPr/>
          <a:lstStyle/>
          <a:p>
            <a:r>
              <a:rPr lang="en-US" smtClean="0">
                <a:latin typeface="Times New Roman" pitchFamily="18" charset="0"/>
                <a:cs typeface="Arial" charset="0"/>
              </a:rPr>
              <a:t>www.cdc.gov/ncbddd/autism/data.html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www.cdc.gov/ncbddd/autism/data.html</a:t>
            </a:r>
            <a:endParaRPr lang="en-US"/>
          </a:p>
        </p:txBody>
      </p:sp>
    </p:spTree>
    <p:extLst>
      <p:ext uri="{BB962C8B-B14F-4D97-AF65-F5344CB8AC3E}">
        <p14:creationId xmlns:p14="http://schemas.microsoft.com/office/powerpoint/2010/main" val="83081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8A5856-DA18-4B9A-ACF3-0D744F132BA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4CDC92-DE9A-4DAD-B977-56D5C5625B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3E1070-8071-423C-B827-DEF6F1C0C66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EA752605-20B5-473A-A03D-76D88CDD5114}" type="slidenum">
              <a:rPr lang="en-US" altLang="en-US"/>
              <a:pPr/>
              <a:t>‹#›</a:t>
            </a:fld>
            <a:endParaRPr lang="en-US" altLang="en-US"/>
          </a:p>
        </p:txBody>
      </p:sp>
    </p:spTree>
    <p:extLst>
      <p:ext uri="{BB962C8B-B14F-4D97-AF65-F5344CB8AC3E}">
        <p14:creationId xmlns:p14="http://schemas.microsoft.com/office/powerpoint/2010/main" val="34537489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D90F435-863D-47DC-8037-451AF259B6E9}" type="slidenum">
              <a:rPr lang="en-US" altLang="en-US"/>
              <a:pPr/>
              <a:t>‹#›</a:t>
            </a:fld>
            <a:endParaRPr lang="en-US" altLang="en-US"/>
          </a:p>
        </p:txBody>
      </p:sp>
    </p:spTree>
    <p:extLst>
      <p:ext uri="{BB962C8B-B14F-4D97-AF65-F5344CB8AC3E}">
        <p14:creationId xmlns:p14="http://schemas.microsoft.com/office/powerpoint/2010/main" val="3438825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18AEEAE-5BD6-428D-B5B2-AEAC9C56EA82}" type="slidenum">
              <a:rPr lang="en-US" altLang="en-US"/>
              <a:pPr/>
              <a:t>‹#›</a:t>
            </a:fld>
            <a:endParaRPr lang="en-US" altLang="en-US"/>
          </a:p>
        </p:txBody>
      </p:sp>
    </p:spTree>
    <p:extLst>
      <p:ext uri="{BB962C8B-B14F-4D97-AF65-F5344CB8AC3E}">
        <p14:creationId xmlns:p14="http://schemas.microsoft.com/office/powerpoint/2010/main" val="19701579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9CE2676-064F-4D75-93A1-57A0E721FA5F}" type="slidenum">
              <a:rPr lang="en-US" altLang="en-US"/>
              <a:pPr/>
              <a:t>‹#›</a:t>
            </a:fld>
            <a:endParaRPr lang="en-US" altLang="en-US"/>
          </a:p>
        </p:txBody>
      </p:sp>
    </p:spTree>
    <p:extLst>
      <p:ext uri="{BB962C8B-B14F-4D97-AF65-F5344CB8AC3E}">
        <p14:creationId xmlns:p14="http://schemas.microsoft.com/office/powerpoint/2010/main" val="30378767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FCD87A5-EE49-4C50-9A2A-9680203F7766}" type="slidenum">
              <a:rPr lang="en-US" altLang="en-US"/>
              <a:pPr/>
              <a:t>‹#›</a:t>
            </a:fld>
            <a:endParaRPr lang="en-US" altLang="en-US"/>
          </a:p>
        </p:txBody>
      </p:sp>
    </p:spTree>
    <p:extLst>
      <p:ext uri="{BB962C8B-B14F-4D97-AF65-F5344CB8AC3E}">
        <p14:creationId xmlns:p14="http://schemas.microsoft.com/office/powerpoint/2010/main" val="39833045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6FDC056-A422-4952-8903-DB6534A9559A}" type="slidenum">
              <a:rPr lang="en-US" altLang="en-US"/>
              <a:pPr/>
              <a:t>‹#›</a:t>
            </a:fld>
            <a:endParaRPr lang="en-US" altLang="en-US"/>
          </a:p>
        </p:txBody>
      </p:sp>
    </p:spTree>
    <p:extLst>
      <p:ext uri="{BB962C8B-B14F-4D97-AF65-F5344CB8AC3E}">
        <p14:creationId xmlns:p14="http://schemas.microsoft.com/office/powerpoint/2010/main" val="308820638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FE410E9-5E91-419C-B074-C7675DF13DDB}" type="slidenum">
              <a:rPr lang="en-US" altLang="en-US"/>
              <a:pPr/>
              <a:t>‹#›</a:t>
            </a:fld>
            <a:endParaRPr lang="en-US" altLang="en-US"/>
          </a:p>
        </p:txBody>
      </p:sp>
    </p:spTree>
    <p:extLst>
      <p:ext uri="{BB962C8B-B14F-4D97-AF65-F5344CB8AC3E}">
        <p14:creationId xmlns:p14="http://schemas.microsoft.com/office/powerpoint/2010/main" val="6159514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957287-570E-4B0A-AAD7-F168DDFDCBBA}" type="slidenum">
              <a:rPr lang="en-US" altLang="en-US"/>
              <a:pPr/>
              <a:t>‹#›</a:t>
            </a:fld>
            <a:endParaRPr lang="en-US" altLang="en-US"/>
          </a:p>
        </p:txBody>
      </p:sp>
    </p:spTree>
    <p:extLst>
      <p:ext uri="{BB962C8B-B14F-4D97-AF65-F5344CB8AC3E}">
        <p14:creationId xmlns:p14="http://schemas.microsoft.com/office/powerpoint/2010/main" val="813814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B1EFAF-F1E3-448F-845D-B10A6BDFC3A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5EF9FC-D863-4F58-BACA-803E48B6DB63}" type="slidenum">
              <a:rPr lang="en-US" altLang="en-US"/>
              <a:pPr/>
              <a:t>‹#›</a:t>
            </a:fld>
            <a:endParaRPr lang="en-US" altLang="en-US"/>
          </a:p>
        </p:txBody>
      </p:sp>
    </p:spTree>
    <p:extLst>
      <p:ext uri="{BB962C8B-B14F-4D97-AF65-F5344CB8AC3E}">
        <p14:creationId xmlns:p14="http://schemas.microsoft.com/office/powerpoint/2010/main" val="5142435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FB968D8-4D27-420D-8AEC-577F37C1B7A3}" type="slidenum">
              <a:rPr lang="en-US" altLang="en-US"/>
              <a:pPr/>
              <a:t>‹#›</a:t>
            </a:fld>
            <a:endParaRPr lang="en-US" altLang="en-US"/>
          </a:p>
        </p:txBody>
      </p:sp>
    </p:spTree>
    <p:extLst>
      <p:ext uri="{BB962C8B-B14F-4D97-AF65-F5344CB8AC3E}">
        <p14:creationId xmlns:p14="http://schemas.microsoft.com/office/powerpoint/2010/main" val="16075202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852D54A-E56B-4719-9A07-7864ED3FE703}" type="slidenum">
              <a:rPr lang="en-US" altLang="en-US"/>
              <a:pPr/>
              <a:t>‹#›</a:t>
            </a:fld>
            <a:endParaRPr lang="en-US" altLang="en-US"/>
          </a:p>
        </p:txBody>
      </p:sp>
    </p:spTree>
    <p:extLst>
      <p:ext uri="{BB962C8B-B14F-4D97-AF65-F5344CB8AC3E}">
        <p14:creationId xmlns:p14="http://schemas.microsoft.com/office/powerpoint/2010/main" val="40939072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445B8A49-192D-42BD-8FA9-95DB31DF92F3}" type="slidenum">
              <a:rPr lang="en-US" altLang="en-US"/>
              <a:pPr/>
              <a:t>‹#›</a:t>
            </a:fld>
            <a:endParaRPr lang="en-US" altLang="en-US"/>
          </a:p>
        </p:txBody>
      </p:sp>
    </p:spTree>
    <p:extLst>
      <p:ext uri="{BB962C8B-B14F-4D97-AF65-F5344CB8AC3E}">
        <p14:creationId xmlns:p14="http://schemas.microsoft.com/office/powerpoint/2010/main" val="24162458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1001540-4F31-481D-9D2F-1F95A79C9CE1}" type="slidenum">
              <a:rPr lang="en-US" altLang="en-US"/>
              <a:pPr/>
              <a:t>‹#›</a:t>
            </a:fld>
            <a:endParaRPr lang="en-US" altLang="en-US"/>
          </a:p>
        </p:txBody>
      </p:sp>
    </p:spTree>
    <p:extLst>
      <p:ext uri="{BB962C8B-B14F-4D97-AF65-F5344CB8AC3E}">
        <p14:creationId xmlns:p14="http://schemas.microsoft.com/office/powerpoint/2010/main" val="335109560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F8477F3-9B93-4339-B642-C0B899A096BF}" type="slidenum">
              <a:rPr lang="en-US" altLang="en-US"/>
              <a:pPr/>
              <a:t>‹#›</a:t>
            </a:fld>
            <a:endParaRPr lang="en-US" altLang="en-US"/>
          </a:p>
        </p:txBody>
      </p:sp>
    </p:spTree>
    <p:extLst>
      <p:ext uri="{BB962C8B-B14F-4D97-AF65-F5344CB8AC3E}">
        <p14:creationId xmlns:p14="http://schemas.microsoft.com/office/powerpoint/2010/main" val="16844517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1052FA2-1456-4852-BCF9-CED38588386A}" type="slidenum">
              <a:rPr lang="en-US" altLang="en-US"/>
              <a:pPr/>
              <a:t>‹#›</a:t>
            </a:fld>
            <a:endParaRPr lang="en-US" altLang="en-US"/>
          </a:p>
        </p:txBody>
      </p:sp>
    </p:spTree>
    <p:extLst>
      <p:ext uri="{BB962C8B-B14F-4D97-AF65-F5344CB8AC3E}">
        <p14:creationId xmlns:p14="http://schemas.microsoft.com/office/powerpoint/2010/main" val="14285071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C7E4C4-E1CF-4785-9D51-911D135FE2B9}" type="slidenum">
              <a:rPr lang="en-US" altLang="en-US"/>
              <a:pPr/>
              <a:t>‹#›</a:t>
            </a:fld>
            <a:endParaRPr lang="en-US" altLang="en-US"/>
          </a:p>
        </p:txBody>
      </p:sp>
    </p:spTree>
    <p:extLst>
      <p:ext uri="{BB962C8B-B14F-4D97-AF65-F5344CB8AC3E}">
        <p14:creationId xmlns:p14="http://schemas.microsoft.com/office/powerpoint/2010/main" val="105515347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DD2FC5E-FDC9-4D63-A665-A892A6CA3399}" type="slidenum">
              <a:rPr lang="en-US" altLang="en-US"/>
              <a:pPr/>
              <a:t>‹#›</a:t>
            </a:fld>
            <a:endParaRPr lang="en-US" altLang="en-US"/>
          </a:p>
        </p:txBody>
      </p:sp>
    </p:spTree>
    <p:extLst>
      <p:ext uri="{BB962C8B-B14F-4D97-AF65-F5344CB8AC3E}">
        <p14:creationId xmlns:p14="http://schemas.microsoft.com/office/powerpoint/2010/main" val="13034482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5FC22CD-D92C-4D1D-A989-7FB09E3108EF}" type="slidenum">
              <a:rPr lang="en-US" altLang="en-US"/>
              <a:pPr/>
              <a:t>‹#›</a:t>
            </a:fld>
            <a:endParaRPr lang="en-US" altLang="en-US"/>
          </a:p>
        </p:txBody>
      </p:sp>
    </p:spTree>
    <p:extLst>
      <p:ext uri="{BB962C8B-B14F-4D97-AF65-F5344CB8AC3E}">
        <p14:creationId xmlns:p14="http://schemas.microsoft.com/office/powerpoint/2010/main" val="38320540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3A74D2-90E3-4E65-B771-BB9BD6D1663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484D05-7D44-49DD-BDCA-B901634457DA}" type="slidenum">
              <a:rPr lang="en-US" altLang="en-US"/>
              <a:pPr/>
              <a:t>‹#›</a:t>
            </a:fld>
            <a:endParaRPr lang="en-US" altLang="en-US"/>
          </a:p>
        </p:txBody>
      </p:sp>
    </p:spTree>
    <p:extLst>
      <p:ext uri="{BB962C8B-B14F-4D97-AF65-F5344CB8AC3E}">
        <p14:creationId xmlns:p14="http://schemas.microsoft.com/office/powerpoint/2010/main" val="289796072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97106B8-D6ED-40C7-82CA-F2D5B67E9C39}" type="slidenum">
              <a:rPr lang="en-US" altLang="en-US"/>
              <a:pPr/>
              <a:t>‹#›</a:t>
            </a:fld>
            <a:endParaRPr lang="en-US" altLang="en-US"/>
          </a:p>
        </p:txBody>
      </p:sp>
    </p:spTree>
    <p:extLst>
      <p:ext uri="{BB962C8B-B14F-4D97-AF65-F5344CB8AC3E}">
        <p14:creationId xmlns:p14="http://schemas.microsoft.com/office/powerpoint/2010/main" val="27735031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835C340-12E4-42F2-9A72-A8E0BA48A066}" type="slidenum">
              <a:rPr lang="en-US" altLang="en-US"/>
              <a:pPr/>
              <a:t>‹#›</a:t>
            </a:fld>
            <a:endParaRPr lang="en-US" altLang="en-US"/>
          </a:p>
        </p:txBody>
      </p:sp>
    </p:spTree>
    <p:extLst>
      <p:ext uri="{BB962C8B-B14F-4D97-AF65-F5344CB8AC3E}">
        <p14:creationId xmlns:p14="http://schemas.microsoft.com/office/powerpoint/2010/main" val="3480551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B2CDB4E-9320-4AFC-AF75-593FE75AB919}" type="slidenum">
              <a:rPr lang="en-US" altLang="en-US"/>
              <a:pPr/>
              <a:t>‹#›</a:t>
            </a:fld>
            <a:endParaRPr lang="en-US" altLang="en-US"/>
          </a:p>
        </p:txBody>
      </p:sp>
    </p:spTree>
    <p:extLst>
      <p:ext uri="{BB962C8B-B14F-4D97-AF65-F5344CB8AC3E}">
        <p14:creationId xmlns:p14="http://schemas.microsoft.com/office/powerpoint/2010/main" val="312882540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grpSp>
      <p:sp>
        <p:nvSpPr>
          <p:cNvPr id="4404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4404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1916C2A-E89E-437D-928E-B8C2E571509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24542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A725C23-8701-47DF-9F1B-3A791800E83C}"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1660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9D5A231-D1D9-4F46-BCC0-8B30EAE96C26}"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08430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DF4FE79-6A71-4258-86B9-49D64D8DDAC1}"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79929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6B41D024-6C7C-443D-A198-8668C0F1A456}" type="slidenum">
              <a:rPr lang="en-US" altLang="en-US">
                <a:solidFill>
                  <a:srgbClr val="FFFFFF"/>
                </a:solidFill>
              </a:rPr>
              <a:pPr>
                <a:defRPr/>
              </a:pPr>
              <a:t>‹#›</a:t>
            </a:fld>
            <a:endParaRPr lang="en-US" alt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41659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E9586386-9563-4CF1-9E62-CCE74E7F105D}"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7007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35977E-BC09-45D2-928D-F1F0CA876D3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14E2B9E-CA57-4C5E-9865-C70E007798DA}" type="slidenum">
              <a:rPr lang="en-US" altLang="en-US">
                <a:solidFill>
                  <a:srgbClr val="FFFFFF"/>
                </a:solidFill>
              </a:rPr>
              <a:pPr>
                <a:defRPr/>
              </a:pPr>
              <a:t>‹#›</a:t>
            </a:fld>
            <a:endParaRPr lang="en-US" alt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1594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EC8A43F-BDC1-4789-BC1C-47B58CB94419}"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33717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76D74C4-7483-4C27-B1A0-C5E601117105}" type="slidenum">
              <a:rPr lang="en-US" altLang="en-US">
                <a:solidFill>
                  <a:srgbClr val="FFFFFF"/>
                </a:solidFill>
              </a:rPr>
              <a:pPr>
                <a:defRPr/>
              </a:pPr>
              <a:t>‹#›</a:t>
            </a:fld>
            <a:endParaRPr lang="en-US" alt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71127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B4F4ABF-C445-4A69-8533-74166235DDE4}"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92305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734201B-07F8-4C4B-AD74-26C211CF567B}" type="slidenum">
              <a:rPr lang="en-US" altLang="en-US">
                <a:solidFill>
                  <a:srgbClr val="FFFFFF"/>
                </a:solidFill>
              </a:rPr>
              <a:pPr>
                <a:defRPr/>
              </a:pPr>
              <a:t>‹#›</a:t>
            </a:fld>
            <a:endParaRPr lang="en-US" alt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16868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4B99978-FE59-410D-9EF3-FB5B7693154B}" type="slidenum">
              <a:rPr lang="en-US" altLang="en-US">
                <a:solidFill>
                  <a:srgbClr val="FFFFFF"/>
                </a:solidFill>
              </a:rPr>
              <a:pPr>
                <a:defRPr/>
              </a:pPr>
              <a:t>‹#›</a:t>
            </a:fld>
            <a:endParaRPr lang="en-US" alt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3444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46EDF06F-5F58-481D-84B1-BFAB257A340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3D9216-8A20-48E1-8F34-26BEA15D0C5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B030A5-0093-4EB5-8FC5-EE0246B26F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3613412-DEA5-4C47-92D6-629F75D0C32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AAA198-8265-4A66-9C4E-14100C0BFB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7652"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2BD63877-75FE-4BF8-A000-3FF506E804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17" r:id="rId1"/>
    <p:sldLayoutId id="2147484216" r:id="rId2"/>
    <p:sldLayoutId id="2147484218" r:id="rId3"/>
    <p:sldLayoutId id="2147484215" r:id="rId4"/>
    <p:sldLayoutId id="2147484219" r:id="rId5"/>
    <p:sldLayoutId id="2147484214" r:id="rId6"/>
    <p:sldLayoutId id="2147484213" r:id="rId7"/>
    <p:sldLayoutId id="2147484220" r:id="rId8"/>
    <p:sldLayoutId id="2147484212" r:id="rId9"/>
    <p:sldLayoutId id="2147484211" r:id="rId10"/>
    <p:sldLayoutId id="2147484210" r:id="rId11"/>
  </p:sldLayoutIdLst>
  <p:hf sldNum="0" hd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1026" name="Rectangle 2"/>
          <p:cNvSpPr>
            <a:spLocks noGrp="1" noChangeArrowheads="1"/>
          </p:cNvSpPr>
          <p:nvPr>
            <p:ph type="body" idx="1"/>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1027" name="Text Box 3"/>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stStyle>
          <a:p>
            <a:fld id="{B1A4E3DC-72A9-43E8-9230-BC913C4F163E}" type="slidenum">
              <a:rPr lang="en-US" altLang="en-US" smtClean="0"/>
              <a:pPr/>
              <a:t>‹#›</a:t>
            </a:fld>
            <a:endParaRPr lang="en-US" altLang="en-US" smtClean="0"/>
          </a:p>
        </p:txBody>
      </p:sp>
    </p:spTree>
    <p:extLst>
      <p:ext uri="{BB962C8B-B14F-4D97-AF65-F5344CB8AC3E}">
        <p14:creationId xmlns:p14="http://schemas.microsoft.com/office/powerpoint/2010/main" val="701571624"/>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algn="ctr" rtl="0" fontAlgn="base">
        <a:spcBef>
          <a:spcPts val="800"/>
        </a:spcBef>
        <a:spcAft>
          <a:spcPct val="0"/>
        </a:spcAft>
        <a:defRPr sz="3200">
          <a:solidFill>
            <a:srgbClr val="878787"/>
          </a:solidFill>
          <a:latin typeface="+mn-lt"/>
          <a:ea typeface="+mn-ea"/>
          <a:cs typeface="+mn-cs"/>
          <a:sym typeface="Lucida Grande" charset="0"/>
        </a:defRPr>
      </a:lvl1pPr>
      <a:lvl2pPr marL="419100" algn="ctr" rtl="0" fontAlgn="base">
        <a:spcBef>
          <a:spcPts val="700"/>
        </a:spcBef>
        <a:spcAft>
          <a:spcPct val="0"/>
        </a:spcAft>
        <a:defRPr sz="2800">
          <a:solidFill>
            <a:srgbClr val="878787"/>
          </a:solidFill>
          <a:latin typeface="+mn-lt"/>
          <a:ea typeface="+mn-ea"/>
          <a:cs typeface="+mn-cs"/>
          <a:sym typeface="Lucida Grande" charset="0"/>
        </a:defRPr>
      </a:lvl2pPr>
      <a:lvl3pPr marL="876300" algn="ctr" rtl="0" fontAlgn="base">
        <a:spcBef>
          <a:spcPts val="600"/>
        </a:spcBef>
        <a:spcAft>
          <a:spcPct val="0"/>
        </a:spcAft>
        <a:defRPr sz="2400">
          <a:solidFill>
            <a:srgbClr val="878787"/>
          </a:solidFill>
          <a:latin typeface="+mn-lt"/>
          <a:ea typeface="+mn-ea"/>
          <a:cs typeface="+mn-cs"/>
          <a:sym typeface="Lucida Grande" charset="0"/>
        </a:defRPr>
      </a:lvl3pPr>
      <a:lvl4pPr marL="1333500" algn="ctr" rtl="0" fontAlgn="base">
        <a:spcBef>
          <a:spcPts val="500"/>
        </a:spcBef>
        <a:spcAft>
          <a:spcPct val="0"/>
        </a:spcAft>
        <a:defRPr sz="2000">
          <a:solidFill>
            <a:srgbClr val="878787"/>
          </a:solidFill>
          <a:latin typeface="+mn-lt"/>
          <a:ea typeface="+mn-ea"/>
          <a:cs typeface="+mn-cs"/>
          <a:sym typeface="Lucida Grande" charset="0"/>
        </a:defRPr>
      </a:lvl4pPr>
      <a:lvl5pPr marL="1790700" algn="ctr" rtl="0" fontAlgn="base">
        <a:spcBef>
          <a:spcPts val="500"/>
        </a:spcBef>
        <a:spcAft>
          <a:spcPct val="0"/>
        </a:spcAft>
        <a:defRPr sz="2000">
          <a:solidFill>
            <a:srgbClr val="878787"/>
          </a:solidFill>
          <a:latin typeface="+mn-lt"/>
          <a:ea typeface="+mn-ea"/>
          <a:cs typeface="+mn-cs"/>
          <a:sym typeface="Lucida Grande" charset="0"/>
        </a:defRPr>
      </a:lvl5pPr>
      <a:lvl6pPr marL="2247900" algn="ctr" rtl="0" fontAlgn="base">
        <a:spcBef>
          <a:spcPts val="500"/>
        </a:spcBef>
        <a:spcAft>
          <a:spcPct val="0"/>
        </a:spcAft>
        <a:defRPr sz="2000">
          <a:solidFill>
            <a:srgbClr val="878787"/>
          </a:solidFill>
          <a:latin typeface="+mn-lt"/>
          <a:ea typeface="+mn-ea"/>
          <a:cs typeface="+mn-cs"/>
          <a:sym typeface="Lucida Grande" charset="0"/>
        </a:defRPr>
      </a:lvl6pPr>
      <a:lvl7pPr marL="2705100" algn="ctr" rtl="0" fontAlgn="base">
        <a:spcBef>
          <a:spcPts val="500"/>
        </a:spcBef>
        <a:spcAft>
          <a:spcPct val="0"/>
        </a:spcAft>
        <a:defRPr sz="2000">
          <a:solidFill>
            <a:srgbClr val="878787"/>
          </a:solidFill>
          <a:latin typeface="+mn-lt"/>
          <a:ea typeface="+mn-ea"/>
          <a:cs typeface="+mn-cs"/>
          <a:sym typeface="Lucida Grande" charset="0"/>
        </a:defRPr>
      </a:lvl7pPr>
      <a:lvl8pPr marL="3162300" algn="ctr" rtl="0" fontAlgn="base">
        <a:spcBef>
          <a:spcPts val="500"/>
        </a:spcBef>
        <a:spcAft>
          <a:spcPct val="0"/>
        </a:spcAft>
        <a:defRPr sz="2000">
          <a:solidFill>
            <a:srgbClr val="878787"/>
          </a:solidFill>
          <a:latin typeface="+mn-lt"/>
          <a:ea typeface="+mn-ea"/>
          <a:cs typeface="+mn-cs"/>
          <a:sym typeface="Lucida Grande" charset="0"/>
        </a:defRPr>
      </a:lvl8pPr>
      <a:lvl9pPr marL="36195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2050" name="Rectangle 2"/>
          <p:cNvSpPr>
            <a:spLocks noGrp="1" noChangeArrowheads="1"/>
          </p:cNvSpPr>
          <p:nvPr>
            <p:ph type="body" idx="1"/>
          </p:nvPr>
        </p:nvSpPr>
        <p:spPr bwMode="auto">
          <a:xfrm>
            <a:off x="457200" y="1598613"/>
            <a:ext cx="8229600"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2051" name="Text Box 3"/>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stStyle>
          <a:p>
            <a:fld id="{2485FB4E-3394-4251-8A13-6EC7E3E07986}" type="slidenum">
              <a:rPr lang="en-US" altLang="en-US" smtClean="0"/>
              <a:pPr/>
              <a:t>‹#›</a:t>
            </a:fld>
            <a:endParaRPr lang="en-US" altLang="en-US" smtClean="0"/>
          </a:p>
        </p:txBody>
      </p:sp>
    </p:spTree>
    <p:extLst>
      <p:ext uri="{BB962C8B-B14F-4D97-AF65-F5344CB8AC3E}">
        <p14:creationId xmlns:p14="http://schemas.microsoft.com/office/powerpoint/2010/main" val="2780504177"/>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effectLst/>
                <a:latin typeface="Arial" charset="0"/>
                <a:ea typeface="+mn-ea"/>
              </a:defRPr>
            </a:lvl1pPr>
          </a:lstStyle>
          <a:p>
            <a:pPr>
              <a:defRPr/>
            </a:pPr>
            <a:endParaRPr lang="en-US">
              <a:solidFill>
                <a:srgbClr val="FFFFFF"/>
              </a:solidFill>
            </a:endParaRPr>
          </a:p>
        </p:txBody>
      </p:sp>
      <p:sp>
        <p:nvSpPr>
          <p:cNvPr id="4301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pPr>
              <a:defRPr/>
            </a:pPr>
            <a:fld id="{81988254-3E43-4497-99A8-1B91977CBCF6}" type="slidenum">
              <a:rPr lang="en-US" altLang="en-US">
                <a:solidFill>
                  <a:srgbClr val="FFFFFF"/>
                </a:solidFill>
                <a:ea typeface="MS PGothic" pitchFamily="34" charset="-128"/>
              </a:rPr>
              <a:pPr>
                <a:defRPr/>
              </a:pPr>
              <a:t>‹#›</a:t>
            </a:fld>
            <a:endParaRPr lang="en-US" altLang="en-US">
              <a:solidFill>
                <a:srgbClr val="FFFFFF"/>
              </a:solidFill>
              <a:ea typeface="MS PGothic" pitchFamily="34" charset="-128"/>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301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4301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4301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4301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4301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grpSp>
        <p:sp>
          <p:nvSpPr>
            <p:cNvPr id="4301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sp>
          <p:nvSpPr>
            <p:cNvPr id="43020"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sz="6000" b="1">
                <a:solidFill>
                  <a:srgbClr val="E5E5FF"/>
                </a:solidFill>
                <a:effectLst>
                  <a:outerShdw blurRad="38100" dist="38100" dir="2700000" algn="tl">
                    <a:srgbClr val="000000">
                      <a:alpha val="43137"/>
                    </a:srgbClr>
                  </a:outerShdw>
                </a:effectLst>
                <a:latin typeface="Garamond" pitchFamily="18" charset="0"/>
              </a:endParaRPr>
            </a:p>
          </p:txBody>
        </p:sp>
      </p:grpSp>
      <p:sp>
        <p:nvSpPr>
          <p:cNvPr id="4302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2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Arial" charset="0"/>
                <a:ea typeface="+mn-ea"/>
              </a:defRPr>
            </a:lvl1pPr>
          </a:lstStyle>
          <a:p>
            <a:pPr algn="ctr">
              <a:defRPr/>
            </a:pPr>
            <a:endParaRPr lang="en-US">
              <a:solidFill>
                <a:srgbClr val="FFFFFF"/>
              </a:solidFill>
            </a:endParaRPr>
          </a:p>
        </p:txBody>
      </p:sp>
      <p:sp>
        <p:nvSpPr>
          <p:cNvPr id="4302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08844672"/>
      </p:ext>
    </p:extLst>
  </p:cSld>
  <p:clrMap bg1="dk2" tx1="lt1" bg2="dk1" tx2="lt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MS PGothic" pitchFamily="34"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549VoLca_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hyperlink" Target="http://card-usf.fmhi.usf.edu/docs/resources/CARD_ASDMH_Brochure092109.pdf" TargetMode="External"/><Relationship Id="rId2" Type="http://schemas.openxmlformats.org/officeDocument/2006/relationships/hyperlink" Target="http://www.autismspeaks.org/what-autism/treatment/treatment-associated-psychiatric-condi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ChangeArrowheads="1"/>
          </p:cNvSpPr>
          <p:nvPr/>
        </p:nvSpPr>
        <p:spPr bwMode="auto">
          <a:xfrm>
            <a:off x="626042" y="2971800"/>
            <a:ext cx="7772400" cy="2971800"/>
          </a:xfrm>
          <a:prstGeom prst="rect">
            <a:avLst/>
          </a:prstGeom>
          <a:noFill/>
          <a:ln w="9525">
            <a:noFill/>
            <a:miter lim="800000"/>
            <a:headEnd/>
            <a:tailEnd/>
          </a:ln>
        </p:spPr>
        <p:txBody>
          <a:bodyPr/>
          <a:lstStyle/>
          <a:p>
            <a:pPr algn="ctr">
              <a:lnSpc>
                <a:spcPct val="80000"/>
              </a:lnSpc>
              <a:spcBef>
                <a:spcPct val="20000"/>
              </a:spcBef>
              <a:buClr>
                <a:schemeClr val="accent1"/>
              </a:buClr>
              <a:buSzPct val="65000"/>
              <a:buFont typeface="Wingdings" pitchFamily="2" charset="2"/>
              <a:buNone/>
            </a:pPr>
            <a:endParaRPr lang="en-US" sz="2800" dirty="0"/>
          </a:p>
          <a:p>
            <a:pPr algn="ctr">
              <a:lnSpc>
                <a:spcPct val="80000"/>
              </a:lnSpc>
              <a:spcBef>
                <a:spcPct val="20000"/>
              </a:spcBef>
              <a:buClr>
                <a:schemeClr val="accent1"/>
              </a:buClr>
              <a:buSzPct val="65000"/>
              <a:buFont typeface="Wingdings" pitchFamily="2" charset="2"/>
              <a:buNone/>
            </a:pPr>
            <a:r>
              <a:rPr lang="en-US" sz="2800" dirty="0"/>
              <a:t>Todd </a:t>
            </a:r>
            <a:r>
              <a:rPr lang="en-US" sz="2800" dirty="0" err="1"/>
              <a:t>Kopelman</a:t>
            </a:r>
            <a:r>
              <a:rPr lang="en-US" sz="2800" dirty="0"/>
              <a:t>, </a:t>
            </a:r>
            <a:r>
              <a:rPr lang="en-US" sz="2800" dirty="0" smtClean="0"/>
              <a:t>Kelly </a:t>
            </a:r>
            <a:r>
              <a:rPr lang="en-US" sz="2800" dirty="0" err="1" smtClean="0"/>
              <a:t>Pelzel</a:t>
            </a:r>
            <a:r>
              <a:rPr lang="en-US" sz="2800" dirty="0" smtClean="0"/>
              <a:t>, &amp; Peter </a:t>
            </a:r>
            <a:r>
              <a:rPr lang="en-US" sz="2800" dirty="0" err="1" smtClean="0"/>
              <a:t>Daniolos</a:t>
            </a:r>
            <a:endParaRPr lang="en-US" sz="2800" dirty="0" smtClean="0"/>
          </a:p>
          <a:p>
            <a:pPr algn="ctr">
              <a:lnSpc>
                <a:spcPct val="80000"/>
              </a:lnSpc>
              <a:spcBef>
                <a:spcPct val="20000"/>
              </a:spcBef>
              <a:buClr>
                <a:schemeClr val="accent1"/>
              </a:buClr>
              <a:buSzPct val="65000"/>
            </a:pPr>
            <a:r>
              <a:rPr lang="en-US" sz="2800" dirty="0" smtClean="0">
                <a:solidFill>
                  <a:srgbClr val="000000"/>
                </a:solidFill>
              </a:rPr>
              <a:t>The University of Iowa Children’s Autism Center</a:t>
            </a:r>
            <a:endParaRPr lang="en-US" sz="2800" dirty="0">
              <a:solidFill>
                <a:srgbClr val="000000"/>
              </a:solidFill>
            </a:endParaRPr>
          </a:p>
          <a:p>
            <a:pPr>
              <a:lnSpc>
                <a:spcPct val="80000"/>
              </a:lnSpc>
              <a:spcBef>
                <a:spcPct val="20000"/>
              </a:spcBef>
              <a:buClr>
                <a:schemeClr val="accent1"/>
              </a:buClr>
              <a:buSzPct val="65000"/>
              <a:buFont typeface="Wingdings" pitchFamily="2" charset="2"/>
              <a:buNone/>
            </a:pPr>
            <a:endParaRPr lang="en-US" sz="2000" dirty="0"/>
          </a:p>
        </p:txBody>
      </p:sp>
      <p:sp>
        <p:nvSpPr>
          <p:cNvPr id="4099" name="Rectangle 6"/>
          <p:cNvSpPr>
            <a:spLocks noChangeArrowheads="1"/>
          </p:cNvSpPr>
          <p:nvPr/>
        </p:nvSpPr>
        <p:spPr bwMode="auto">
          <a:xfrm>
            <a:off x="381000" y="419100"/>
            <a:ext cx="8686800" cy="2819400"/>
          </a:xfrm>
          <a:prstGeom prst="rect">
            <a:avLst/>
          </a:prstGeom>
          <a:noFill/>
          <a:ln>
            <a:noFill/>
          </a:ln>
          <a:effectLst/>
          <a:extLst/>
        </p:spPr>
        <p:txBody>
          <a:bodyPr anchor="ctr"/>
          <a:lstStyle/>
          <a:p>
            <a:pPr algn="ctr">
              <a:defRPr/>
            </a:pPr>
            <a:r>
              <a:rPr lang="en-US" sz="4400" b="1" i="1" dirty="0" smtClean="0">
                <a:solidFill>
                  <a:schemeClr val="tx2"/>
                </a:solidFill>
                <a:latin typeface="Arial Black" pitchFamily="34" charset="0"/>
                <a:cs typeface="Tahoma" pitchFamily="34" charset="0"/>
              </a:rPr>
              <a:t>Autism &amp; Mental Health: </a:t>
            </a:r>
          </a:p>
          <a:p>
            <a:pPr algn="ctr">
              <a:defRPr/>
            </a:pPr>
            <a:r>
              <a:rPr lang="en-US" sz="4400" b="1" i="1" dirty="0" smtClean="0">
                <a:solidFill>
                  <a:schemeClr val="tx2"/>
                </a:solidFill>
                <a:latin typeface="Arial Black" pitchFamily="34" charset="0"/>
                <a:cs typeface="Tahoma" pitchFamily="34" charset="0"/>
              </a:rPr>
              <a:t>A Brief Overview</a:t>
            </a:r>
            <a:endParaRPr lang="en-US" sz="4400" b="1" dirty="0">
              <a:solidFill>
                <a:schemeClr val="tx2"/>
              </a:solidFill>
              <a:latin typeface="+mn-lt"/>
            </a:endParaRPr>
          </a:p>
        </p:txBody>
      </p:sp>
      <p:sp>
        <p:nvSpPr>
          <p:cNvPr id="16387"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endParaRPr 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399" y="4572000"/>
            <a:ext cx="3385686" cy="19202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Autism &amp; ADHD</a:t>
            </a:r>
          </a:p>
        </p:txBody>
      </p:sp>
      <p:sp>
        <p:nvSpPr>
          <p:cNvPr id="3" name="Content Placeholder 2"/>
          <p:cNvSpPr>
            <a:spLocks noGrp="1"/>
          </p:cNvSpPr>
          <p:nvPr>
            <p:ph idx="1"/>
          </p:nvPr>
        </p:nvSpPr>
        <p:spPr>
          <a:xfrm>
            <a:off x="457200" y="1447800"/>
            <a:ext cx="8229600" cy="4876800"/>
          </a:xfrm>
        </p:spPr>
        <p:txBody>
          <a:bodyPr/>
          <a:lstStyle/>
          <a:p>
            <a:r>
              <a:rPr lang="en-US" sz="4000" dirty="0" smtClean="0"/>
              <a:t>May be most common co-occurring disorder among children with ASD</a:t>
            </a:r>
          </a:p>
          <a:p>
            <a:r>
              <a:rPr lang="en-US" sz="4000" dirty="0" smtClean="0"/>
              <a:t>Estimates range 28%-50%</a:t>
            </a:r>
          </a:p>
          <a:p>
            <a:r>
              <a:rPr lang="en-US" sz="4000" dirty="0" smtClean="0"/>
              <a:t>Nearly 85% of individuals with comorbid ASD/ADHD met criteria for an additional disorder</a:t>
            </a:r>
            <a:endParaRPr lang="en-US" sz="40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50298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dirty="0"/>
              <a:t>Autism &amp; ADHD</a:t>
            </a:r>
          </a:p>
        </p:txBody>
      </p:sp>
      <p:sp>
        <p:nvSpPr>
          <p:cNvPr id="3" name="Content Placeholder 2"/>
          <p:cNvSpPr>
            <a:spLocks noGrp="1"/>
          </p:cNvSpPr>
          <p:nvPr>
            <p:ph idx="1"/>
          </p:nvPr>
        </p:nvSpPr>
        <p:spPr>
          <a:xfrm>
            <a:off x="457200" y="1447800"/>
            <a:ext cx="8229600" cy="4876800"/>
          </a:xfrm>
        </p:spPr>
        <p:txBody>
          <a:bodyPr/>
          <a:lstStyle/>
          <a:p>
            <a:r>
              <a:rPr lang="en-US" sz="3600" dirty="0" smtClean="0"/>
              <a:t>All symptoms may be observed in a similar manner in persons with only ADHD (hyperactive/impulsive, inattentive, combined subtypes)</a:t>
            </a:r>
          </a:p>
          <a:p>
            <a:r>
              <a:rPr lang="en-US" sz="3600" dirty="0" smtClean="0"/>
              <a:t>Children with ASD more likely to exhibit inattentive subtype </a:t>
            </a:r>
          </a:p>
          <a:p>
            <a:r>
              <a:rPr lang="en-US" sz="3600" dirty="0" smtClean="0"/>
              <a:t>Cause of inattentiveness may differ (</a:t>
            </a:r>
            <a:r>
              <a:rPr lang="en-US" sz="3600" dirty="0" err="1" smtClean="0"/>
              <a:t>overfocus</a:t>
            </a:r>
            <a:r>
              <a:rPr lang="en-US" sz="3600" dirty="0" smtClean="0"/>
              <a:t> on strong interest)</a:t>
            </a:r>
            <a:endParaRPr lang="en-US" sz="36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1492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4400" dirty="0" smtClean="0"/>
              <a:t>Autism &amp; Anxiety</a:t>
            </a:r>
            <a:endParaRPr lang="en-US"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3540235" cy="2651760"/>
          </a:xfrm>
          <a:prstGeom prst="rect">
            <a:avLst/>
          </a:prstGeom>
          <a:ln>
            <a:solidFill>
              <a:schemeClr val="tx1"/>
            </a:solid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p:txBody>
          <a:bodyPr/>
          <a:lstStyle/>
          <a:p>
            <a:pPr>
              <a:defRPr/>
            </a:pPr>
            <a:endParaRPr lang="en-US"/>
          </a:p>
        </p:txBody>
      </p:sp>
      <p:sp>
        <p:nvSpPr>
          <p:cNvPr id="6" name="TextBox 5"/>
          <p:cNvSpPr txBox="1"/>
          <p:nvPr/>
        </p:nvSpPr>
        <p:spPr>
          <a:xfrm>
            <a:off x="609600" y="4341168"/>
            <a:ext cx="4191000" cy="230832"/>
          </a:xfrm>
          <a:prstGeom prst="rect">
            <a:avLst/>
          </a:prstGeom>
          <a:noFill/>
        </p:spPr>
        <p:txBody>
          <a:bodyPr wrap="square" rtlCol="0">
            <a:spAutoFit/>
          </a:bodyPr>
          <a:lstStyle/>
          <a:p>
            <a:r>
              <a:rPr lang="en-US" sz="900" dirty="0"/>
              <a:t>http://en.wikipedia.org/wiki/2007_Elie,_Manitoba_tornado</a:t>
            </a:r>
          </a:p>
        </p:txBody>
      </p:sp>
      <p:sp>
        <p:nvSpPr>
          <p:cNvPr id="9" name="TextBox 8"/>
          <p:cNvSpPr txBox="1"/>
          <p:nvPr/>
        </p:nvSpPr>
        <p:spPr>
          <a:xfrm>
            <a:off x="4953000" y="5638800"/>
            <a:ext cx="3733800" cy="338554"/>
          </a:xfrm>
          <a:prstGeom prst="rect">
            <a:avLst/>
          </a:prstGeom>
          <a:noFill/>
        </p:spPr>
        <p:txBody>
          <a:bodyPr wrap="square" rtlCol="0">
            <a:spAutoFit/>
          </a:bodyPr>
          <a:lstStyle/>
          <a:p>
            <a:r>
              <a:rPr lang="en-US" sz="800" dirty="0"/>
              <a:t>http://www.bing.com/images/search?q=needles&amp;FORM=HDRSC2#view=detail&amp;id=C731106E5F649501C98E0AA9EF29F65AA453CD42&amp;selectedIndex=0</a:t>
            </a:r>
          </a:p>
        </p:txBody>
      </p:sp>
      <p:pic>
        <p:nvPicPr>
          <p:cNvPr id="3074" name="Picture 2" descr="http://ts1.mm.bing.net/th?&amp;id=HN.608027486448911028&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814" y="2895600"/>
            <a:ext cx="3657600" cy="27432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48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lgn="ctr"/>
            <a:r>
              <a:rPr lang="en-US" dirty="0" smtClean="0"/>
              <a:t>Autism &amp; Anxiety</a:t>
            </a:r>
            <a:endParaRPr lang="en-US" dirty="0"/>
          </a:p>
        </p:txBody>
      </p:sp>
      <p:sp>
        <p:nvSpPr>
          <p:cNvPr id="3" name="Content Placeholder 2"/>
          <p:cNvSpPr>
            <a:spLocks noGrp="1"/>
          </p:cNvSpPr>
          <p:nvPr>
            <p:ph idx="1"/>
          </p:nvPr>
        </p:nvSpPr>
        <p:spPr>
          <a:xfrm>
            <a:off x="457200" y="1066800"/>
            <a:ext cx="8229600" cy="4876800"/>
          </a:xfrm>
        </p:spPr>
        <p:txBody>
          <a:bodyPr/>
          <a:lstStyle/>
          <a:p>
            <a:r>
              <a:rPr lang="en-US" sz="3200" dirty="0" smtClean="0"/>
              <a:t>Approximately 40% meet DSM criteria </a:t>
            </a:r>
          </a:p>
          <a:p>
            <a:r>
              <a:rPr lang="en-US" sz="3200" dirty="0"/>
              <a:t> </a:t>
            </a:r>
            <a:r>
              <a:rPr lang="en-US" sz="3200" dirty="0" smtClean="0"/>
              <a:t>Specific phobia or fear (44%) – (needles, crowds, storms, loud noises)</a:t>
            </a:r>
          </a:p>
          <a:p>
            <a:r>
              <a:rPr lang="en-US" sz="3200" dirty="0" smtClean="0"/>
              <a:t>Social anxiety – fear of being negatively evaluated in social situations, fear of new people and situations (29%)</a:t>
            </a:r>
          </a:p>
          <a:p>
            <a:r>
              <a:rPr lang="en-US" sz="3200" dirty="0" smtClean="0"/>
              <a:t>Generalized anxiety – persistent worrying/anxiety (13%) </a:t>
            </a:r>
          </a:p>
          <a:p>
            <a:r>
              <a:rPr lang="en-US" sz="3200" dirty="0" smtClean="0"/>
              <a:t>Panic Disorder – panic attacks (10%)</a:t>
            </a:r>
          </a:p>
          <a:p>
            <a:endParaRPr lang="en-US" sz="40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837095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Autism &amp; Anxiety</a:t>
            </a:r>
            <a:endParaRPr lang="en-US" sz="4400" dirty="0"/>
          </a:p>
        </p:txBody>
      </p:sp>
      <p:sp>
        <p:nvSpPr>
          <p:cNvPr id="3" name="Content Placeholder 2"/>
          <p:cNvSpPr>
            <a:spLocks noGrp="1"/>
          </p:cNvSpPr>
          <p:nvPr>
            <p:ph idx="1"/>
          </p:nvPr>
        </p:nvSpPr>
        <p:spPr>
          <a:xfrm>
            <a:off x="457200" y="1447800"/>
            <a:ext cx="8229600" cy="4876800"/>
          </a:xfrm>
        </p:spPr>
        <p:txBody>
          <a:bodyPr/>
          <a:lstStyle/>
          <a:p>
            <a:r>
              <a:rPr lang="en-US" sz="3200" dirty="0" smtClean="0"/>
              <a:t>Avoidance of the source of anxiety or extreme distress</a:t>
            </a:r>
          </a:p>
          <a:p>
            <a:r>
              <a:rPr lang="en-US" sz="3200" dirty="0" smtClean="0"/>
              <a:t>Symptoms can be physical (muscle tension, shortness of breath), cognitive (worrying, restlessness), or behavioral (agitation, crying)</a:t>
            </a:r>
          </a:p>
          <a:p>
            <a:r>
              <a:rPr lang="en-US" sz="3200" dirty="0" smtClean="0"/>
              <a:t>Signs of anxiety for persons with ASD: Avoidance of new people, increased performance of rituals, increased reliance on scripts, seeking constant reassurance, self-soothing &amp; repetitive behaviors</a:t>
            </a:r>
            <a:endParaRPr lang="en-US" sz="32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4041784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lgn="ctr"/>
            <a:r>
              <a:rPr lang="en-US" dirty="0" smtClean="0"/>
              <a:t>Autism &amp; Anxiety</a:t>
            </a:r>
            <a:endParaRPr lang="en-US" dirty="0"/>
          </a:p>
        </p:txBody>
      </p:sp>
      <p:sp>
        <p:nvSpPr>
          <p:cNvPr id="3" name="Content Placeholder 2"/>
          <p:cNvSpPr>
            <a:spLocks noGrp="1"/>
          </p:cNvSpPr>
          <p:nvPr>
            <p:ph idx="1"/>
          </p:nvPr>
        </p:nvSpPr>
        <p:spPr>
          <a:xfrm>
            <a:off x="457200" y="1066800"/>
            <a:ext cx="8229600" cy="4876800"/>
          </a:xfrm>
        </p:spPr>
        <p:txBody>
          <a:bodyPr/>
          <a:lstStyle/>
          <a:p>
            <a:pPr algn="ctr"/>
            <a:r>
              <a:rPr lang="en-US" sz="4000" dirty="0" smtClean="0"/>
              <a:t>Rates may increase in adolescence (</a:t>
            </a:r>
            <a:r>
              <a:rPr lang="en-US" sz="4000" dirty="0" smtClean="0">
                <a:sym typeface="Wingdings"/>
              </a:rPr>
              <a:t></a:t>
            </a:r>
          </a:p>
          <a:p>
            <a:pPr marL="0" indent="0">
              <a:buNone/>
            </a:pPr>
            <a:r>
              <a:rPr lang="en-US" sz="4000" dirty="0">
                <a:sym typeface="Wingdings"/>
              </a:rPr>
              <a:t> </a:t>
            </a:r>
            <a:r>
              <a:rPr lang="en-US" sz="4000" dirty="0" smtClean="0">
                <a:sym typeface="Wingdings"/>
              </a:rPr>
              <a:t>  awareness of differences?)</a:t>
            </a:r>
          </a:p>
          <a:p>
            <a:r>
              <a:rPr lang="en-US" sz="4000" dirty="0" smtClean="0">
                <a:sym typeface="Wingdings"/>
              </a:rPr>
              <a:t>Can be challenging to diagnose due to communication difficulties</a:t>
            </a:r>
            <a:endParaRPr lang="en-US" sz="40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88719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Autism &amp; Depression</a:t>
            </a:r>
            <a:endParaRPr lang="en-US" sz="4400" dirty="0"/>
          </a:p>
        </p:txBody>
      </p:sp>
      <p:sp>
        <p:nvSpPr>
          <p:cNvPr id="4" name="Footer Placeholder 3"/>
          <p:cNvSpPr>
            <a:spLocks noGrp="1"/>
          </p:cNvSpPr>
          <p:nvPr>
            <p:ph type="ftr" sz="quarter" idx="11"/>
          </p:nvPr>
        </p:nvSpPr>
        <p:spPr/>
        <p:txBody>
          <a:bodyPr/>
          <a:lstStyle/>
          <a:p>
            <a:pPr>
              <a:defRPr/>
            </a:pPr>
            <a:endParaRPr lang="en-US"/>
          </a:p>
        </p:txBody>
      </p:sp>
      <p:pic>
        <p:nvPicPr>
          <p:cNvPr id="2050" name="Picture 2" descr="C:\Users\Kopelman\Pictures\Childdepression.ht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702304" cy="292608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7600" y="5253334"/>
            <a:ext cx="4953000" cy="307777"/>
          </a:xfrm>
          <a:prstGeom prst="rect">
            <a:avLst/>
          </a:prstGeom>
          <a:noFill/>
        </p:spPr>
        <p:txBody>
          <a:bodyPr wrap="square" rtlCol="0">
            <a:spAutoFit/>
          </a:bodyPr>
          <a:lstStyle/>
          <a:p>
            <a:r>
              <a:rPr lang="en-US" sz="1400" dirty="0" smtClean="0"/>
              <a:t>www.babble.com</a:t>
            </a:r>
            <a:endParaRPr lang="en-US" sz="1400" dirty="0"/>
          </a:p>
        </p:txBody>
      </p:sp>
    </p:spTree>
    <p:extLst>
      <p:ext uri="{BB962C8B-B14F-4D97-AF65-F5344CB8AC3E}">
        <p14:creationId xmlns:p14="http://schemas.microsoft.com/office/powerpoint/2010/main" val="1363527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Autism &amp; Depression</a:t>
            </a:r>
            <a:endParaRPr lang="en-US" sz="4400" dirty="0"/>
          </a:p>
        </p:txBody>
      </p:sp>
      <p:sp>
        <p:nvSpPr>
          <p:cNvPr id="3" name="Content Placeholder 2"/>
          <p:cNvSpPr>
            <a:spLocks noGrp="1"/>
          </p:cNvSpPr>
          <p:nvPr>
            <p:ph idx="1"/>
          </p:nvPr>
        </p:nvSpPr>
        <p:spPr/>
        <p:txBody>
          <a:bodyPr/>
          <a:lstStyle/>
          <a:p>
            <a:r>
              <a:rPr lang="en-US" sz="3600" dirty="0" smtClean="0"/>
              <a:t>10% of children with ASD had at least 1 episode of MDD </a:t>
            </a:r>
          </a:p>
          <a:p>
            <a:r>
              <a:rPr lang="en-US" sz="3600" dirty="0" smtClean="0"/>
              <a:t>Rates seem to increase in adolescence and adulthood (25-30%)</a:t>
            </a:r>
          </a:p>
          <a:p>
            <a:r>
              <a:rPr lang="en-US" sz="3600" dirty="0" smtClean="0"/>
              <a:t>Can be tricky to diagnose for individuals with ASD &amp; ID</a:t>
            </a:r>
          </a:p>
          <a:p>
            <a:pPr marL="0" indent="0">
              <a:buNone/>
            </a:pPr>
            <a:endParaRPr lang="en-US" sz="3600" dirty="0" smtClean="0"/>
          </a:p>
          <a:p>
            <a:pPr marL="0" indent="0">
              <a:buNone/>
            </a:pPr>
            <a:endParaRPr lang="en-US" sz="36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547273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pPr algn="ctr"/>
            <a:r>
              <a:rPr lang="en-US" sz="4400" dirty="0" smtClean="0"/>
              <a:t>Autism &amp; Depression</a:t>
            </a:r>
            <a:endParaRPr lang="en-US" sz="4400" dirty="0"/>
          </a:p>
        </p:txBody>
      </p:sp>
      <p:sp>
        <p:nvSpPr>
          <p:cNvPr id="3" name="Content Placeholder 2"/>
          <p:cNvSpPr>
            <a:spLocks noGrp="1"/>
          </p:cNvSpPr>
          <p:nvPr>
            <p:ph idx="1"/>
          </p:nvPr>
        </p:nvSpPr>
        <p:spPr>
          <a:xfrm>
            <a:off x="457200" y="990600"/>
            <a:ext cx="8229600" cy="4876800"/>
          </a:xfrm>
        </p:spPr>
        <p:txBody>
          <a:bodyPr/>
          <a:lstStyle/>
          <a:p>
            <a:pPr marL="0" indent="0">
              <a:buNone/>
            </a:pPr>
            <a:r>
              <a:rPr lang="en-US" sz="3600" dirty="0" smtClean="0"/>
              <a:t>Common indicators:</a:t>
            </a:r>
          </a:p>
          <a:p>
            <a:r>
              <a:rPr lang="en-US" sz="3600" dirty="0"/>
              <a:t>Increase in rate of challenging </a:t>
            </a:r>
            <a:r>
              <a:rPr lang="en-US" sz="3600" dirty="0" smtClean="0"/>
              <a:t>behaviors</a:t>
            </a:r>
          </a:p>
          <a:p>
            <a:r>
              <a:rPr lang="en-US" sz="3600" dirty="0" smtClean="0"/>
              <a:t>Increased tearfulness/irritability</a:t>
            </a:r>
          </a:p>
          <a:p>
            <a:r>
              <a:rPr lang="en-US" sz="3600" dirty="0" smtClean="0"/>
              <a:t>Loss of interest/resistance to participating in activities/neglecting hygiene</a:t>
            </a:r>
          </a:p>
          <a:p>
            <a:r>
              <a:rPr lang="en-US" sz="3600" dirty="0" smtClean="0"/>
              <a:t>Agitation or restlessness; sleep difficulties</a:t>
            </a:r>
          </a:p>
          <a:p>
            <a:r>
              <a:rPr lang="en-US" sz="3600" dirty="0" smtClean="0"/>
              <a:t>Increased stereotyped behaviors</a:t>
            </a:r>
          </a:p>
          <a:p>
            <a:pPr marL="0" indent="0">
              <a:buNone/>
            </a:pPr>
            <a:endParaRPr lang="en-US" sz="3600" dirty="0"/>
          </a:p>
          <a:p>
            <a:pPr marL="0" indent="0" algn="ctr">
              <a:buNone/>
            </a:pPr>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11915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Factors for Comorbid MH Disorder</a:t>
            </a:r>
            <a:endParaRPr lang="en-US" dirty="0"/>
          </a:p>
        </p:txBody>
      </p:sp>
      <p:sp>
        <p:nvSpPr>
          <p:cNvPr id="3" name="Content Placeholder 2"/>
          <p:cNvSpPr>
            <a:spLocks noGrp="1"/>
          </p:cNvSpPr>
          <p:nvPr>
            <p:ph idx="1"/>
          </p:nvPr>
        </p:nvSpPr>
        <p:spPr/>
        <p:txBody>
          <a:bodyPr/>
          <a:lstStyle/>
          <a:p>
            <a:pPr marL="0" indent="0">
              <a:buNone/>
            </a:pPr>
            <a:r>
              <a:rPr lang="en-US" sz="3600" dirty="0" smtClean="0"/>
              <a:t>1. Associated medical conditions (Fragile X)</a:t>
            </a:r>
          </a:p>
          <a:p>
            <a:pPr marL="0" indent="0">
              <a:buNone/>
            </a:pPr>
            <a:r>
              <a:rPr lang="en-US" sz="3600" dirty="0" smtClean="0"/>
              <a:t>2. Familial history of MH diagnoses</a:t>
            </a:r>
          </a:p>
          <a:p>
            <a:pPr marL="0" indent="0">
              <a:buNone/>
            </a:pPr>
            <a:r>
              <a:rPr lang="en-US" sz="3600" dirty="0" smtClean="0"/>
              <a:t>3. Psychosocial factors (e.g., social isolation, lack of supportive environment)</a:t>
            </a:r>
            <a:endParaRPr lang="en-US" sz="3600"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226959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800" dirty="0" smtClean="0">
                <a:solidFill>
                  <a:srgbClr val="2F4691"/>
                </a:solidFill>
                <a:effectLst>
                  <a:outerShdw blurRad="38100" dist="38100" dir="2700000" algn="tl">
                    <a:srgbClr val="000000">
                      <a:alpha val="43137"/>
                    </a:srgbClr>
                  </a:outerShdw>
                </a:effectLst>
              </a:rPr>
              <a:t>Outline</a:t>
            </a:r>
            <a:endParaRPr lang="en-US" sz="4800" dirty="0">
              <a:solidFill>
                <a:srgbClr val="2F4691"/>
              </a:solidFill>
              <a:effectLst>
                <a:outerShdw blurRad="38100" dist="38100" dir="2700000" algn="tl">
                  <a:srgbClr val="000000">
                    <a:alpha val="43137"/>
                  </a:srgbClr>
                </a:outerShdw>
              </a:effectLst>
            </a:endParaRPr>
          </a:p>
        </p:txBody>
      </p:sp>
      <p:sp>
        <p:nvSpPr>
          <p:cNvPr id="18434" name="Content Placeholder 2"/>
          <p:cNvSpPr>
            <a:spLocks noGrp="1"/>
          </p:cNvSpPr>
          <p:nvPr>
            <p:ph idx="1"/>
          </p:nvPr>
        </p:nvSpPr>
        <p:spPr>
          <a:xfrm>
            <a:off x="0" y="1600200"/>
            <a:ext cx="8991600" cy="4525963"/>
          </a:xfrm>
        </p:spPr>
        <p:txBody>
          <a:bodyPr/>
          <a:lstStyle/>
          <a:p>
            <a:pPr eaLnBrk="1" hangingPunct="1">
              <a:buClr>
                <a:srgbClr val="2F4691"/>
              </a:buClr>
              <a:buSzPct val="130000"/>
            </a:pPr>
            <a:r>
              <a:rPr lang="en-US" altLang="en-US" sz="3600" dirty="0" smtClean="0"/>
              <a:t> Prevalence </a:t>
            </a:r>
            <a:r>
              <a:rPr lang="en-US" altLang="en-US" sz="3600" dirty="0" smtClean="0"/>
              <a:t>of ASD &amp; Mental Health Issues</a:t>
            </a:r>
          </a:p>
          <a:p>
            <a:pPr eaLnBrk="1" hangingPunct="1">
              <a:buClr>
                <a:srgbClr val="2F4691"/>
              </a:buClr>
              <a:buSzPct val="130000"/>
            </a:pPr>
            <a:r>
              <a:rPr lang="en-US" altLang="en-US" sz="3600" dirty="0" smtClean="0"/>
              <a:t> Therapeutic Interventions</a:t>
            </a:r>
          </a:p>
          <a:p>
            <a:pPr eaLnBrk="1" hangingPunct="1">
              <a:buClr>
                <a:srgbClr val="2F4691"/>
              </a:buClr>
              <a:buSzPct val="130000"/>
            </a:pPr>
            <a:r>
              <a:rPr lang="en-US" altLang="en-US" sz="3600" dirty="0" smtClean="0"/>
              <a:t> Psychopharmacological Treatments</a:t>
            </a:r>
          </a:p>
          <a:p>
            <a:pPr marL="0" indent="0" eaLnBrk="1" hangingPunct="1">
              <a:buClr>
                <a:srgbClr val="2F4691"/>
              </a:buClr>
              <a:buSzPct val="130000"/>
              <a:buNone/>
            </a:pP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279037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ctr"/>
            <a:r>
              <a:rPr lang="en-US" sz="4400" dirty="0" smtClean="0"/>
              <a:t>Take Home Points</a:t>
            </a:r>
            <a:endParaRPr lang="en-US" sz="4400" dirty="0"/>
          </a:p>
        </p:txBody>
      </p:sp>
      <p:sp>
        <p:nvSpPr>
          <p:cNvPr id="3" name="Content Placeholder 2"/>
          <p:cNvSpPr>
            <a:spLocks noGrp="1"/>
          </p:cNvSpPr>
          <p:nvPr>
            <p:ph idx="1"/>
          </p:nvPr>
        </p:nvSpPr>
        <p:spPr>
          <a:xfrm>
            <a:off x="304800" y="1295400"/>
            <a:ext cx="8610600" cy="4876800"/>
          </a:xfrm>
        </p:spPr>
        <p:txBody>
          <a:bodyPr/>
          <a:lstStyle/>
          <a:p>
            <a:r>
              <a:rPr lang="en-US" sz="3200" dirty="0"/>
              <a:t>Diagnosis can be challenging</a:t>
            </a:r>
          </a:p>
          <a:p>
            <a:r>
              <a:rPr lang="en-US" sz="3200" dirty="0" smtClean="0"/>
              <a:t>Persons </a:t>
            </a:r>
            <a:r>
              <a:rPr lang="en-US" sz="3200" dirty="0"/>
              <a:t>with ASD are not immune to MH </a:t>
            </a:r>
            <a:r>
              <a:rPr lang="en-US" sz="3200" dirty="0" smtClean="0"/>
              <a:t>issues</a:t>
            </a:r>
          </a:p>
          <a:p>
            <a:r>
              <a:rPr lang="en-US" sz="3200" dirty="0" smtClean="0"/>
              <a:t>Avoid </a:t>
            </a:r>
            <a:r>
              <a:rPr lang="en-US" sz="3200" dirty="0"/>
              <a:t>diagnostic </a:t>
            </a:r>
            <a:r>
              <a:rPr lang="en-US" sz="3200" dirty="0" smtClean="0"/>
              <a:t>overshadowing</a:t>
            </a:r>
          </a:p>
          <a:p>
            <a:r>
              <a:rPr lang="en-US" sz="3200" dirty="0" smtClean="0"/>
              <a:t>Be aware of significant changes (Affect, personality, behaviors, productivity, personality)</a:t>
            </a:r>
          </a:p>
          <a:p>
            <a:r>
              <a:rPr lang="en-US" sz="3200" dirty="0" smtClean="0"/>
              <a:t>Consider if symptoms interfere with functioning</a:t>
            </a:r>
          </a:p>
          <a:p>
            <a:r>
              <a:rPr lang="en-US" sz="3200" dirty="0" smtClean="0"/>
              <a:t>Don’t be afraid to pursue evaluation &amp; treatment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524373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79425"/>
            <a:ext cx="7772400" cy="2374900"/>
          </a:xfrm>
          <a:ln/>
        </p:spPr>
        <p:txBody>
          <a:bodyPr/>
          <a:lstStyle/>
          <a:p>
            <a:r>
              <a:rPr lang="en-US" altLang="en-US" sz="5000"/>
              <a:t>Therapies </a:t>
            </a:r>
            <a:br>
              <a:rPr lang="en-US" altLang="en-US" sz="5000"/>
            </a:br>
            <a:r>
              <a:rPr lang="en-US" altLang="en-US" sz="5000"/>
              <a:t>for Co-Occurring </a:t>
            </a:r>
            <a:br>
              <a:rPr lang="en-US" altLang="en-US" sz="5000"/>
            </a:br>
            <a:r>
              <a:rPr lang="en-US" altLang="en-US" sz="5000"/>
              <a:t>Mental Health Disorders</a:t>
            </a:r>
          </a:p>
        </p:txBody>
      </p:sp>
      <p:sp>
        <p:nvSpPr>
          <p:cNvPr id="3074" name="Rectangle 2"/>
          <p:cNvSpPr>
            <a:spLocks noGrp="1" noChangeArrowheads="1"/>
          </p:cNvSpPr>
          <p:nvPr>
            <p:ph type="body" idx="1"/>
          </p:nvPr>
        </p:nvSpPr>
        <p:spPr>
          <a:ln/>
        </p:spPr>
        <p:txBody>
          <a:bodyPr/>
          <a:lstStyle/>
          <a:p>
            <a:pPr>
              <a:spcBef>
                <a:spcPct val="0"/>
              </a:spcBef>
            </a:pPr>
            <a:endParaRPr lang="en-US" altLang="en-US"/>
          </a:p>
          <a:p>
            <a:endParaRPr lang="en-US"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990850"/>
            <a:ext cx="3429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8449207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r>
              <a:rPr lang="en-US" altLang="en-US"/>
              <a:t>Proactive Measures</a:t>
            </a:r>
          </a:p>
        </p:txBody>
      </p:sp>
      <p:sp>
        <p:nvSpPr>
          <p:cNvPr id="4098" name="Rectangle 2"/>
          <p:cNvSpPr>
            <a:spLocks noGrp="1" noChangeArrowheads="1"/>
          </p:cNvSpPr>
          <p:nvPr>
            <p:ph type="body" idx="1"/>
          </p:nvPr>
        </p:nvSpPr>
        <p:spPr>
          <a:ln/>
        </p:spPr>
        <p:txBody>
          <a:bodyPr/>
          <a:lstStyle/>
          <a:p>
            <a:pPr>
              <a:spcBef>
                <a:spcPct val="0"/>
              </a:spcBef>
            </a:pPr>
            <a:r>
              <a:rPr lang="en-US" altLang="en-US" sz="2900"/>
              <a:t>Identify risk &amp; protective factors</a:t>
            </a:r>
          </a:p>
          <a:p>
            <a:pPr marL="742950" lvl="1"/>
            <a:r>
              <a:rPr lang="en-US" altLang="en-US" sz="2500"/>
              <a:t>If possible, reduce risk &amp; enhance protective</a:t>
            </a:r>
          </a:p>
          <a:p>
            <a:r>
              <a:rPr lang="en-US" altLang="en-US" sz="2900"/>
              <a:t>Support prevention efforts</a:t>
            </a:r>
          </a:p>
          <a:p>
            <a:pPr marL="742950" lvl="1"/>
            <a:r>
              <a:rPr lang="en-US" altLang="en-US" sz="2500"/>
              <a:t>Physical health</a:t>
            </a:r>
          </a:p>
          <a:p>
            <a:pPr marL="742950" lvl="1"/>
            <a:r>
              <a:rPr lang="en-US" altLang="en-US" sz="2500"/>
              <a:t>Coping skills (e.g., relaxation techniques)</a:t>
            </a:r>
          </a:p>
          <a:p>
            <a:r>
              <a:rPr lang="en-US" altLang="en-US" sz="2900"/>
              <a:t>Make a plan for what to do when problems occur</a:t>
            </a:r>
          </a:p>
          <a:p>
            <a:pPr marL="742950" lvl="1"/>
            <a:r>
              <a:rPr lang="en-US" altLang="en-US" sz="2500"/>
              <a:t>Make &amp; maintain community relationships</a:t>
            </a:r>
          </a:p>
          <a:p>
            <a:pPr marL="742950" lvl="1"/>
            <a:r>
              <a:rPr lang="en-US" altLang="en-US" sz="2500"/>
              <a:t>Crisis plan (e.g., elopement) </a:t>
            </a:r>
          </a:p>
        </p:txBody>
      </p:sp>
    </p:spTree>
    <p:extLst>
      <p:ext uri="{BB962C8B-B14F-4D97-AF65-F5344CB8AC3E}">
        <p14:creationId xmlns:p14="http://schemas.microsoft.com/office/powerpoint/2010/main" val="16535441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C6E48571-DD73-49DB-A98A-E3EA9EA4CC05}" type="slidenum">
              <a:rPr lang="en-US" altLang="en-US"/>
              <a:pPr/>
              <a:t>23</a:t>
            </a:fld>
            <a:endParaRPr lang="en-US" altLang="en-US"/>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27000"/>
            <a:ext cx="67310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4125524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altLang="en-US" sz="4100"/>
              <a:t>General Thoughts on Therapies</a:t>
            </a:r>
          </a:p>
        </p:txBody>
      </p:sp>
      <p:sp>
        <p:nvSpPr>
          <p:cNvPr id="6146" name="Rectangle 2"/>
          <p:cNvSpPr>
            <a:spLocks noGrp="1" noChangeArrowheads="1"/>
          </p:cNvSpPr>
          <p:nvPr>
            <p:ph type="body" idx="1"/>
          </p:nvPr>
        </p:nvSpPr>
        <p:spPr>
          <a:xfrm>
            <a:off x="457200" y="1598613"/>
            <a:ext cx="8229600" cy="4408487"/>
          </a:xfrm>
          <a:ln/>
        </p:spPr>
        <p:txBody>
          <a:bodyPr/>
          <a:lstStyle/>
          <a:p>
            <a:pPr marL="304800" indent="-304800">
              <a:lnSpc>
                <a:spcPct val="90000"/>
              </a:lnSpc>
              <a:spcBef>
                <a:spcPct val="0"/>
              </a:spcBef>
            </a:pPr>
            <a:r>
              <a:rPr lang="en-US" altLang="en-US"/>
              <a:t>Less research on how well therapies (especially psychotherapies) work with people with autism (compared to research on people without autism).</a:t>
            </a:r>
          </a:p>
          <a:p>
            <a:pPr lvl="1">
              <a:lnSpc>
                <a:spcPct val="90000"/>
              </a:lnSpc>
            </a:pPr>
            <a:r>
              <a:rPr lang="en-US" altLang="en-US"/>
              <a:t>Harder to study (lower base rate)</a:t>
            </a:r>
          </a:p>
          <a:p>
            <a:pPr lvl="1">
              <a:lnSpc>
                <a:spcPct val="90000"/>
              </a:lnSpc>
            </a:pPr>
            <a:r>
              <a:rPr lang="en-US" altLang="en-US"/>
              <a:t>Area avoided historically (i.e., during heydays of psychotherapy research)</a:t>
            </a:r>
          </a:p>
          <a:p>
            <a:pPr marL="304800" indent="-304800">
              <a:lnSpc>
                <a:spcPct val="90000"/>
              </a:lnSpc>
            </a:pPr>
            <a:r>
              <a:rPr lang="en-US" altLang="en-US"/>
              <a:t>Recently, cognitive behavioral therapy (CBT) has been studied more.</a:t>
            </a:r>
          </a:p>
        </p:txBody>
      </p:sp>
    </p:spTree>
    <p:extLst>
      <p:ext uri="{BB962C8B-B14F-4D97-AF65-F5344CB8AC3E}">
        <p14:creationId xmlns:p14="http://schemas.microsoft.com/office/powerpoint/2010/main" val="1085882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A51300CB-11FA-42DC-B634-1E034ECE9EBF}" type="slidenum">
              <a:rPr lang="en-US" altLang="en-US"/>
              <a:pPr/>
              <a:t>25</a:t>
            </a:fld>
            <a:endParaRPr lang="en-US" altLang="en-US"/>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266700"/>
            <a:ext cx="5021262"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8642624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ln/>
        </p:spPr>
        <p:txBody>
          <a:bodyPr/>
          <a:lstStyle/>
          <a:p>
            <a:r>
              <a:rPr lang="en-US" altLang="en-US"/>
              <a:t>Types of Therapies</a:t>
            </a:r>
          </a:p>
        </p:txBody>
      </p:sp>
      <p:sp>
        <p:nvSpPr>
          <p:cNvPr id="8194" name="Rectangle 2"/>
          <p:cNvSpPr>
            <a:spLocks noGrp="1" noChangeArrowheads="1"/>
          </p:cNvSpPr>
          <p:nvPr>
            <p:ph type="body" idx="1"/>
          </p:nvPr>
        </p:nvSpPr>
        <p:spPr>
          <a:ln/>
        </p:spPr>
        <p:txBody>
          <a:bodyPr/>
          <a:lstStyle/>
          <a:p>
            <a:pPr>
              <a:spcBef>
                <a:spcPct val="0"/>
              </a:spcBef>
            </a:pPr>
            <a:endParaRPr lang="en-US" altLang="en-US" sz="2800"/>
          </a:p>
          <a:p>
            <a:pPr>
              <a:spcBef>
                <a:spcPts val="700"/>
              </a:spcBef>
            </a:pPr>
            <a:r>
              <a:rPr lang="en-US" altLang="en-US" sz="2800"/>
              <a:t>Behavior Therapies – often target behavioral disorders (e.g., aggression, non-compliance, self-injury)</a:t>
            </a:r>
          </a:p>
          <a:p>
            <a:pPr>
              <a:spcBef>
                <a:spcPts val="700"/>
              </a:spcBef>
            </a:pPr>
            <a:r>
              <a:rPr lang="en-US" altLang="en-US" sz="2800"/>
              <a:t>Psychotherapies – often target mood and anxiety disorders (e.g., depression, phobias)</a:t>
            </a:r>
          </a:p>
          <a:p>
            <a:pPr>
              <a:spcBef>
                <a:spcPts val="700"/>
              </a:spcBef>
            </a:pPr>
            <a:r>
              <a:rPr lang="en-US" altLang="en-US" sz="2800"/>
              <a:t>Nowadays most therapies for children include some degree of parent involvement.</a:t>
            </a:r>
          </a:p>
        </p:txBody>
      </p:sp>
    </p:spTree>
    <p:extLst>
      <p:ext uri="{BB962C8B-B14F-4D97-AF65-F5344CB8AC3E}">
        <p14:creationId xmlns:p14="http://schemas.microsoft.com/office/powerpoint/2010/main" val="13446293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ln/>
        </p:spPr>
        <p:txBody>
          <a:bodyPr/>
          <a:lstStyle/>
          <a:p>
            <a:r>
              <a:rPr lang="en-US" altLang="en-US"/>
              <a:t>Behavior Therapies</a:t>
            </a:r>
          </a:p>
        </p:txBody>
      </p:sp>
      <p:sp>
        <p:nvSpPr>
          <p:cNvPr id="9218" name="Rectangle 2"/>
          <p:cNvSpPr>
            <a:spLocks noGrp="1" noChangeArrowheads="1"/>
          </p:cNvSpPr>
          <p:nvPr>
            <p:ph type="body" idx="1"/>
          </p:nvPr>
        </p:nvSpPr>
        <p:spPr>
          <a:xfrm>
            <a:off x="457200" y="1598613"/>
            <a:ext cx="8229600" cy="5195887"/>
          </a:xfrm>
          <a:ln/>
        </p:spPr>
        <p:txBody>
          <a:bodyPr/>
          <a:lstStyle/>
          <a:p>
            <a:pPr>
              <a:lnSpc>
                <a:spcPct val="80000"/>
              </a:lnSpc>
              <a:spcBef>
                <a:spcPct val="0"/>
              </a:spcBef>
            </a:pPr>
            <a:r>
              <a:rPr lang="en-US" altLang="en-US" sz="2400"/>
              <a:t>There are many types of Applied Behavior Analysis (ABA), and some types address behavior problems.</a:t>
            </a:r>
          </a:p>
          <a:p>
            <a:pPr marL="742950" lvl="1">
              <a:lnSpc>
                <a:spcPct val="80000"/>
              </a:lnSpc>
            </a:pPr>
            <a:r>
              <a:rPr lang="en-US" altLang="en-US" sz="2100"/>
              <a:t>Examples: Functional Communication Training (FCT) and Antecedent-Based Interventions</a:t>
            </a:r>
          </a:p>
          <a:p>
            <a:pPr marL="742950" lvl="1">
              <a:lnSpc>
                <a:spcPct val="80000"/>
              </a:lnSpc>
            </a:pPr>
            <a:r>
              <a:rPr lang="en-US" altLang="en-US" sz="2100"/>
              <a:t>Research: tends to be more data collected on a few people.</a:t>
            </a:r>
          </a:p>
          <a:p>
            <a:pPr marL="742950" lvl="1">
              <a:lnSpc>
                <a:spcPct val="80000"/>
              </a:lnSpc>
            </a:pPr>
            <a:r>
              <a:rPr lang="en-US" altLang="en-US" sz="2100"/>
              <a:t>Disadvantage: Requires more time for assessment.</a:t>
            </a:r>
          </a:p>
          <a:p>
            <a:pPr>
              <a:lnSpc>
                <a:spcPct val="80000"/>
              </a:lnSpc>
            </a:pPr>
            <a:r>
              <a:rPr lang="en-US" altLang="en-US" sz="2400"/>
              <a:t>Other behavior therapies traditionally come from a parent training (PT) approach.</a:t>
            </a:r>
          </a:p>
          <a:p>
            <a:pPr marL="742950" lvl="1">
              <a:lnSpc>
                <a:spcPct val="80000"/>
              </a:lnSpc>
            </a:pPr>
            <a:r>
              <a:rPr lang="en-US" altLang="en-US" sz="2100"/>
              <a:t>Examples: Parent Child Interaction Therapy (PCIT), RUPP studies (Aman et al.)</a:t>
            </a:r>
          </a:p>
          <a:p>
            <a:pPr marL="742950" lvl="1">
              <a:lnSpc>
                <a:spcPct val="80000"/>
              </a:lnSpc>
            </a:pPr>
            <a:r>
              <a:rPr lang="en-US" altLang="en-US" sz="2100"/>
              <a:t>Research: tends to be fewer data collected on a lot of people.</a:t>
            </a:r>
          </a:p>
          <a:p>
            <a:pPr marL="742950" lvl="1">
              <a:lnSpc>
                <a:spcPct val="80000"/>
              </a:lnSpc>
            </a:pPr>
            <a:r>
              <a:rPr lang="en-US" altLang="en-US" sz="2100"/>
              <a:t>Disadvantage: More like a cookie cutter.</a:t>
            </a:r>
          </a:p>
        </p:txBody>
      </p:sp>
    </p:spTree>
    <p:extLst>
      <p:ext uri="{BB962C8B-B14F-4D97-AF65-F5344CB8AC3E}">
        <p14:creationId xmlns:p14="http://schemas.microsoft.com/office/powerpoint/2010/main" val="27728084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BF33A86F-928B-4D5D-938B-6A7552D384CA}" type="slidenum">
              <a:rPr lang="en-US" altLang="en-US"/>
              <a:pPr/>
              <a:t>28</a:t>
            </a:fld>
            <a:endParaRPr lang="en-US" altLang="en-US"/>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812800"/>
            <a:ext cx="738187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8994347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altLang="en-US"/>
              <a:t>Psychotherapies</a:t>
            </a:r>
          </a:p>
        </p:txBody>
      </p:sp>
      <p:sp>
        <p:nvSpPr>
          <p:cNvPr id="11266" name="Rectangle 2"/>
          <p:cNvSpPr>
            <a:spLocks noGrp="1" noChangeArrowheads="1"/>
          </p:cNvSpPr>
          <p:nvPr>
            <p:ph type="body" idx="1"/>
          </p:nvPr>
        </p:nvSpPr>
        <p:spPr>
          <a:xfrm>
            <a:off x="457200" y="1600200"/>
            <a:ext cx="8229600" cy="5118100"/>
          </a:xfrm>
          <a:ln/>
        </p:spPr>
        <p:txBody>
          <a:bodyPr/>
          <a:lstStyle/>
          <a:p>
            <a:pPr marL="304800" indent="-304800">
              <a:lnSpc>
                <a:spcPct val="80000"/>
              </a:lnSpc>
              <a:spcBef>
                <a:spcPct val="0"/>
              </a:spcBef>
            </a:pPr>
            <a:r>
              <a:rPr lang="en-US" altLang="en-US" sz="2700"/>
              <a:t>Cognitive Behavioral Therapy</a:t>
            </a:r>
          </a:p>
          <a:p>
            <a:pPr lvl="1">
              <a:lnSpc>
                <a:spcPct val="80000"/>
              </a:lnSpc>
            </a:pPr>
            <a:r>
              <a:rPr lang="en-US" altLang="en-US" sz="2300"/>
              <a:t>Identifying relationship between thoughts, behaviors, &amp; emotions; replacing dysfunctional with more functional.</a:t>
            </a:r>
          </a:p>
          <a:p>
            <a:pPr lvl="1">
              <a:lnSpc>
                <a:spcPct val="80000"/>
              </a:lnSpc>
            </a:pPr>
            <a:r>
              <a:rPr lang="en-US" altLang="en-US" sz="2300"/>
              <a:t>Also sometimes process effect on others’ thoughts, behaviors, &amp; emotions.</a:t>
            </a:r>
          </a:p>
          <a:p>
            <a:pPr lvl="1">
              <a:lnSpc>
                <a:spcPct val="80000"/>
              </a:lnSpc>
            </a:pPr>
            <a:r>
              <a:rPr lang="en-US" altLang="en-US" sz="2300"/>
              <a:t>Examples: Self-management (for depression), Exposure/Response Prevention (E/RP; for anxiety)</a:t>
            </a:r>
          </a:p>
          <a:p>
            <a:pPr lvl="1">
              <a:lnSpc>
                <a:spcPct val="80000"/>
              </a:lnSpc>
            </a:pPr>
            <a:r>
              <a:rPr lang="en-US" altLang="en-US" sz="2300"/>
              <a:t>Many CBT approaches for children use visual supports (e.g., 5-point scale materials)</a:t>
            </a:r>
          </a:p>
          <a:p>
            <a:pPr marL="304800" indent="-304800">
              <a:lnSpc>
                <a:spcPct val="80000"/>
              </a:lnSpc>
            </a:pPr>
            <a:r>
              <a:rPr lang="en-US" altLang="en-US" sz="2700"/>
              <a:t>Weak evidence for insight-oriented therapies &amp; individual play therapy (i.e., psychoanalytic approaches).</a:t>
            </a:r>
          </a:p>
        </p:txBody>
      </p:sp>
    </p:spTree>
    <p:extLst>
      <p:ext uri="{BB962C8B-B14F-4D97-AF65-F5344CB8AC3E}">
        <p14:creationId xmlns:p14="http://schemas.microsoft.com/office/powerpoint/2010/main" val="5772906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idx="4294967295"/>
          </p:nvPr>
        </p:nvSpPr>
        <p:spPr>
          <a:xfrm>
            <a:off x="612775" y="228600"/>
            <a:ext cx="8153400" cy="990600"/>
          </a:xfrm>
        </p:spPr>
        <p:txBody>
          <a:bodyPr/>
          <a:lstStyle/>
          <a:p>
            <a:pPr algn="ctr"/>
            <a:r>
              <a:rPr lang="en-US" dirty="0" smtClean="0"/>
              <a:t>ASD: Overlapping Symptoms</a:t>
            </a:r>
          </a:p>
        </p:txBody>
      </p:sp>
      <p:sp>
        <p:nvSpPr>
          <p:cNvPr id="114691" name="Oval 3"/>
          <p:cNvSpPr>
            <a:spLocks noChangeArrowheads="1"/>
          </p:cNvSpPr>
          <p:nvPr/>
        </p:nvSpPr>
        <p:spPr bwMode="auto">
          <a:xfrm>
            <a:off x="3277393" y="1981200"/>
            <a:ext cx="2741613" cy="274161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84995" name="Oval 4"/>
          <p:cNvSpPr>
            <a:spLocks noChangeArrowheads="1"/>
          </p:cNvSpPr>
          <p:nvPr/>
        </p:nvSpPr>
        <p:spPr bwMode="auto">
          <a:xfrm>
            <a:off x="1981200" y="2819400"/>
            <a:ext cx="2741613" cy="2741613"/>
          </a:xfrm>
          <a:prstGeom prst="ellipse">
            <a:avLst/>
          </a:prstGeom>
          <a:solidFill>
            <a:srgbClr val="FFFF00"/>
          </a:solidFill>
          <a:ln w="9525">
            <a:solidFill>
              <a:schemeClr val="tx1"/>
            </a:solidFill>
            <a:round/>
            <a:headEnd/>
            <a:tailEnd/>
          </a:ln>
        </p:spPr>
        <p:txBody>
          <a:bodyPr wrap="none" anchor="ctr"/>
          <a:lstStyle/>
          <a:p>
            <a:endParaRPr lang="en-US"/>
          </a:p>
        </p:txBody>
      </p:sp>
      <p:sp>
        <p:nvSpPr>
          <p:cNvPr id="84996" name="Oval 5"/>
          <p:cNvSpPr>
            <a:spLocks noChangeArrowheads="1"/>
          </p:cNvSpPr>
          <p:nvPr/>
        </p:nvSpPr>
        <p:spPr bwMode="auto">
          <a:xfrm>
            <a:off x="4953000" y="2819400"/>
            <a:ext cx="2741613" cy="2741613"/>
          </a:xfrm>
          <a:prstGeom prst="ellipse">
            <a:avLst/>
          </a:prstGeom>
          <a:solidFill>
            <a:srgbClr val="FF0000"/>
          </a:solidFill>
          <a:ln w="9525">
            <a:solidFill>
              <a:schemeClr val="tx1"/>
            </a:solidFill>
            <a:round/>
            <a:headEnd/>
            <a:tailEnd/>
          </a:ln>
        </p:spPr>
        <p:txBody>
          <a:bodyPr wrap="none" anchor="ctr"/>
          <a:lstStyle/>
          <a:p>
            <a:endParaRPr lang="en-US"/>
          </a:p>
        </p:txBody>
      </p:sp>
      <p:sp>
        <p:nvSpPr>
          <p:cNvPr id="84997" name="Oval 6"/>
          <p:cNvSpPr>
            <a:spLocks noChangeArrowheads="1"/>
          </p:cNvSpPr>
          <p:nvPr/>
        </p:nvSpPr>
        <p:spPr bwMode="auto">
          <a:xfrm>
            <a:off x="2895600" y="3429000"/>
            <a:ext cx="3505200" cy="1554163"/>
          </a:xfrm>
          <a:prstGeom prst="ellipse">
            <a:avLst/>
          </a:prstGeom>
          <a:noFill/>
          <a:ln w="31750">
            <a:solidFill>
              <a:schemeClr val="tx1"/>
            </a:solidFill>
            <a:round/>
            <a:headEnd/>
            <a:tailEnd/>
          </a:ln>
        </p:spPr>
        <p:txBody>
          <a:bodyPr wrap="none" anchor="ctr"/>
          <a:lstStyle/>
          <a:p>
            <a:endParaRPr lang="en-US"/>
          </a:p>
        </p:txBody>
      </p:sp>
      <p:sp>
        <p:nvSpPr>
          <p:cNvPr id="84998" name="Text Box 7"/>
          <p:cNvSpPr txBox="1">
            <a:spLocks noChangeArrowheads="1"/>
          </p:cNvSpPr>
          <p:nvPr/>
        </p:nvSpPr>
        <p:spPr bwMode="auto">
          <a:xfrm>
            <a:off x="4114800" y="4038600"/>
            <a:ext cx="1371600" cy="519113"/>
          </a:xfrm>
          <a:prstGeom prst="rect">
            <a:avLst/>
          </a:prstGeom>
          <a:noFill/>
          <a:ln w="9525">
            <a:noFill/>
            <a:miter lim="800000"/>
            <a:headEnd/>
            <a:tailEnd/>
          </a:ln>
        </p:spPr>
        <p:txBody>
          <a:bodyPr>
            <a:spAutoFit/>
          </a:bodyPr>
          <a:lstStyle/>
          <a:p>
            <a:pPr>
              <a:spcBef>
                <a:spcPct val="50000"/>
              </a:spcBef>
            </a:pPr>
            <a:r>
              <a:rPr lang="en-US" sz="2800" b="1"/>
              <a:t>ASD</a:t>
            </a:r>
          </a:p>
        </p:txBody>
      </p:sp>
      <p:sp>
        <p:nvSpPr>
          <p:cNvPr id="84999" name="Text Box 8"/>
          <p:cNvSpPr txBox="1">
            <a:spLocks noChangeArrowheads="1"/>
          </p:cNvSpPr>
          <p:nvPr/>
        </p:nvSpPr>
        <p:spPr bwMode="auto">
          <a:xfrm>
            <a:off x="4191000" y="2438400"/>
            <a:ext cx="1600200" cy="366713"/>
          </a:xfrm>
          <a:prstGeom prst="rect">
            <a:avLst/>
          </a:prstGeom>
          <a:noFill/>
          <a:ln w="9525">
            <a:noFill/>
            <a:miter lim="800000"/>
            <a:headEnd/>
            <a:tailEnd/>
          </a:ln>
        </p:spPr>
        <p:txBody>
          <a:bodyPr>
            <a:spAutoFit/>
          </a:bodyPr>
          <a:lstStyle/>
          <a:p>
            <a:pPr>
              <a:spcBef>
                <a:spcPct val="50000"/>
              </a:spcBef>
            </a:pPr>
            <a:r>
              <a:rPr lang="en-US"/>
              <a:t>Social</a:t>
            </a:r>
          </a:p>
        </p:txBody>
      </p:sp>
      <p:sp>
        <p:nvSpPr>
          <p:cNvPr id="85000" name="Text Box 9"/>
          <p:cNvSpPr txBox="1">
            <a:spLocks noChangeArrowheads="1"/>
          </p:cNvSpPr>
          <p:nvPr/>
        </p:nvSpPr>
        <p:spPr bwMode="auto">
          <a:xfrm>
            <a:off x="3352800" y="3505200"/>
            <a:ext cx="685800" cy="366713"/>
          </a:xfrm>
          <a:prstGeom prst="rect">
            <a:avLst/>
          </a:prstGeom>
          <a:noFill/>
          <a:ln w="9525">
            <a:noFill/>
            <a:miter lim="800000"/>
            <a:headEnd/>
            <a:tailEnd/>
          </a:ln>
        </p:spPr>
        <p:txBody>
          <a:bodyPr>
            <a:spAutoFit/>
          </a:bodyPr>
          <a:lstStyle/>
          <a:p>
            <a:pPr>
              <a:spcBef>
                <a:spcPct val="50000"/>
              </a:spcBef>
            </a:pPr>
            <a:endParaRPr lang="en-US"/>
          </a:p>
        </p:txBody>
      </p:sp>
      <p:sp>
        <p:nvSpPr>
          <p:cNvPr id="85001" name="Text Box 10"/>
          <p:cNvSpPr txBox="1">
            <a:spLocks noChangeArrowheads="1"/>
          </p:cNvSpPr>
          <p:nvPr/>
        </p:nvSpPr>
        <p:spPr bwMode="auto">
          <a:xfrm>
            <a:off x="2133600" y="4038600"/>
            <a:ext cx="1828800" cy="366713"/>
          </a:xfrm>
          <a:prstGeom prst="rect">
            <a:avLst/>
          </a:prstGeom>
          <a:noFill/>
          <a:ln w="9525">
            <a:noFill/>
            <a:miter lim="800000"/>
            <a:headEnd/>
            <a:tailEnd/>
          </a:ln>
        </p:spPr>
        <p:txBody>
          <a:bodyPr>
            <a:spAutoFit/>
          </a:bodyPr>
          <a:lstStyle/>
          <a:p>
            <a:r>
              <a:rPr lang="en-US"/>
              <a:t>Communication</a:t>
            </a:r>
          </a:p>
        </p:txBody>
      </p:sp>
      <p:sp>
        <p:nvSpPr>
          <p:cNvPr id="85002" name="Text Box 11"/>
          <p:cNvSpPr txBox="1">
            <a:spLocks noChangeArrowheads="1"/>
          </p:cNvSpPr>
          <p:nvPr/>
        </p:nvSpPr>
        <p:spPr bwMode="auto">
          <a:xfrm>
            <a:off x="6172200" y="4038600"/>
            <a:ext cx="701675" cy="366713"/>
          </a:xfrm>
          <a:prstGeom prst="rect">
            <a:avLst/>
          </a:prstGeom>
          <a:noFill/>
          <a:ln w="9525">
            <a:noFill/>
            <a:miter lim="800000"/>
            <a:headEnd/>
            <a:tailEnd/>
          </a:ln>
        </p:spPr>
        <p:txBody>
          <a:bodyPr>
            <a:spAutoFit/>
          </a:bodyPr>
          <a:lstStyle/>
          <a:p>
            <a:r>
              <a:rPr lang="en-US"/>
              <a:t>RRB</a:t>
            </a:r>
          </a:p>
        </p:txBody>
      </p:sp>
      <p:sp>
        <p:nvSpPr>
          <p:cNvPr id="85003" name="Text Box 12"/>
          <p:cNvSpPr txBox="1">
            <a:spLocks noChangeArrowheads="1"/>
          </p:cNvSpPr>
          <p:nvPr/>
        </p:nvSpPr>
        <p:spPr bwMode="auto">
          <a:xfrm>
            <a:off x="1828800" y="6216650"/>
            <a:ext cx="5791200" cy="641350"/>
          </a:xfrm>
          <a:prstGeom prst="rect">
            <a:avLst/>
          </a:prstGeom>
          <a:noFill/>
          <a:ln w="9525">
            <a:noFill/>
            <a:miter lim="800000"/>
            <a:headEnd/>
            <a:tailEnd/>
          </a:ln>
        </p:spPr>
        <p:txBody>
          <a:bodyPr>
            <a:spAutoFit/>
          </a:bodyPr>
          <a:lstStyle/>
          <a:p>
            <a:pPr algn="ctr">
              <a:spcBef>
                <a:spcPct val="50000"/>
              </a:spcBef>
            </a:pPr>
            <a:r>
              <a:rPr lang="en-US"/>
              <a:t>Based on Kaufman, W. (2012): The New Diagnostic Criteria for Autism Spectrum Disorders</a:t>
            </a:r>
          </a:p>
        </p:txBody>
      </p:sp>
      <p:cxnSp>
        <p:nvCxnSpPr>
          <p:cNvPr id="16" name="Straight Arrow Connector 15"/>
          <p:cNvCxnSpPr/>
          <p:nvPr/>
        </p:nvCxnSpPr>
        <p:spPr>
          <a:xfrm rot="5460000">
            <a:off x="3284538" y="2598738"/>
            <a:ext cx="914400" cy="91440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13463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676400"/>
            <a:ext cx="7772400" cy="1920875"/>
          </a:xfrm>
        </p:spPr>
        <p:txBody>
          <a:bodyPr/>
          <a:lstStyle/>
          <a:p>
            <a:pPr eaLnBrk="1" hangingPunct="1">
              <a:defRPr/>
            </a:pPr>
            <a:r>
              <a:rPr lang="en-US" altLang="en-US" sz="5400" smtClean="0"/>
              <a:t>Autism Spectrum Disorders &amp;</a:t>
            </a:r>
            <a:br>
              <a:rPr lang="en-US" altLang="en-US" sz="5400" smtClean="0"/>
            </a:br>
            <a:r>
              <a:rPr lang="en-US" altLang="en-US" sz="5400" smtClean="0"/>
              <a:t>Medications</a:t>
            </a:r>
            <a:r>
              <a:rPr lang="en-US" altLang="en-US" sz="4000" smtClean="0"/>
              <a:t> Psychopharmacology: Evidence, Indications &amp; Limitations</a:t>
            </a:r>
          </a:p>
        </p:txBody>
      </p:sp>
      <p:sp>
        <p:nvSpPr>
          <p:cNvPr id="2051" name="Rectangle 3"/>
          <p:cNvSpPr>
            <a:spLocks noGrp="1" noChangeArrowheads="1"/>
          </p:cNvSpPr>
          <p:nvPr>
            <p:ph type="subTitle" idx="1"/>
          </p:nvPr>
        </p:nvSpPr>
        <p:spPr>
          <a:xfrm>
            <a:off x="1371600" y="4495800"/>
            <a:ext cx="6400800" cy="1752600"/>
          </a:xfrm>
        </p:spPr>
        <p:txBody>
          <a:bodyPr/>
          <a:lstStyle/>
          <a:p>
            <a:pPr eaLnBrk="1" hangingPunct="1">
              <a:lnSpc>
                <a:spcPct val="80000"/>
              </a:lnSpc>
              <a:defRPr/>
            </a:pPr>
            <a:endParaRPr lang="en-US" sz="2000" dirty="0" smtClean="0">
              <a:ea typeface="+mn-ea"/>
            </a:endParaRPr>
          </a:p>
          <a:p>
            <a:pPr eaLnBrk="1" hangingPunct="1">
              <a:lnSpc>
                <a:spcPct val="80000"/>
              </a:lnSpc>
              <a:defRPr/>
            </a:pPr>
            <a:endParaRPr lang="en-US" sz="2000" dirty="0" smtClean="0">
              <a:ea typeface="+mn-ea"/>
            </a:endParaRPr>
          </a:p>
          <a:p>
            <a:pPr eaLnBrk="1" hangingPunct="1">
              <a:lnSpc>
                <a:spcPct val="80000"/>
              </a:lnSpc>
              <a:defRPr/>
            </a:pPr>
            <a:r>
              <a:rPr lang="en-US" dirty="0" smtClean="0">
                <a:ea typeface="+mn-ea"/>
              </a:rPr>
              <a:t>Peter Daniolos, MD </a:t>
            </a:r>
          </a:p>
          <a:p>
            <a:pPr eaLnBrk="1" hangingPunct="1">
              <a:lnSpc>
                <a:spcPct val="80000"/>
              </a:lnSpc>
              <a:defRPr/>
            </a:pPr>
            <a:endParaRPr lang="en-US" dirty="0" smtClean="0">
              <a:ea typeface="+mn-ea"/>
            </a:endParaRPr>
          </a:p>
        </p:txBody>
      </p:sp>
    </p:spTree>
    <p:extLst>
      <p:ext uri="{BB962C8B-B14F-4D97-AF65-F5344CB8AC3E}">
        <p14:creationId xmlns:p14="http://schemas.microsoft.com/office/powerpoint/2010/main" val="3418492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n-US" altLang="en-US" smtClean="0"/>
              <a:t>Psychopharmacology Interventions</a:t>
            </a:r>
          </a:p>
        </p:txBody>
      </p:sp>
      <p:sp>
        <p:nvSpPr>
          <p:cNvPr id="66563" name="Rectangle 3"/>
          <p:cNvSpPr>
            <a:spLocks noGrp="1" noChangeArrowheads="1"/>
          </p:cNvSpPr>
          <p:nvPr>
            <p:ph type="body" idx="1"/>
          </p:nvPr>
        </p:nvSpPr>
        <p:spPr/>
        <p:txBody>
          <a:bodyPr/>
          <a:lstStyle/>
          <a:p>
            <a:pPr eaLnBrk="1" hangingPunct="1">
              <a:defRPr/>
            </a:pPr>
            <a:r>
              <a:rPr lang="en-US" altLang="en-US" sz="2800" smtClean="0"/>
              <a:t>Need diagnostic clarity as AS dx &amp; cognitive level impact sensitivity and response to medications</a:t>
            </a:r>
          </a:p>
          <a:p>
            <a:pPr eaLnBrk="1" hangingPunct="1">
              <a:defRPr/>
            </a:pPr>
            <a:r>
              <a:rPr lang="en-US" altLang="en-US" sz="2800" smtClean="0"/>
              <a:t>Co-morbidity impacts medication selection</a:t>
            </a:r>
          </a:p>
          <a:p>
            <a:pPr eaLnBrk="1" hangingPunct="1">
              <a:defRPr/>
            </a:pPr>
            <a:r>
              <a:rPr lang="en-US" altLang="en-US" sz="2800" smtClean="0"/>
              <a:t>NO AGENT HAS BEEN DEVELOPED THAT DIRECTLY TARGETS OR IMPROVES CORE AUTISM FEATURES: SOCIAL OR COMMUNICATION DEFICITS</a:t>
            </a:r>
          </a:p>
          <a:p>
            <a:pPr eaLnBrk="1" hangingPunct="1">
              <a:defRPr/>
            </a:pPr>
            <a:r>
              <a:rPr lang="en-US" altLang="en-US" sz="2800" smtClean="0"/>
              <a:t>Meds target interfering symptoms</a:t>
            </a:r>
          </a:p>
          <a:p>
            <a:pPr eaLnBrk="1" hangingPunct="1">
              <a:defRPr/>
            </a:pPr>
            <a:r>
              <a:rPr lang="en-US" altLang="en-US" sz="2800" smtClean="0"/>
              <a:t>ASD youth sensitive to side effect….low/slow dosing key!!!!</a:t>
            </a:r>
          </a:p>
          <a:p>
            <a:pPr eaLnBrk="1" hangingPunct="1">
              <a:defRPr/>
            </a:pPr>
            <a:r>
              <a:rPr lang="en-US" altLang="en-US" sz="2800" smtClean="0"/>
              <a:t>Psychosocial interventions always come first!!!!</a:t>
            </a:r>
          </a:p>
          <a:p>
            <a:pPr eaLnBrk="1" hangingPunct="1">
              <a:buFont typeface="Wingdings" pitchFamily="2" charset="2"/>
              <a:buNone/>
              <a:defRPr/>
            </a:pPr>
            <a:endParaRPr lang="en-US" altLang="en-US" sz="2800" smtClean="0"/>
          </a:p>
        </p:txBody>
      </p:sp>
    </p:spTree>
    <p:extLst>
      <p:ext uri="{BB962C8B-B14F-4D97-AF65-F5344CB8AC3E}">
        <p14:creationId xmlns:p14="http://schemas.microsoft.com/office/powerpoint/2010/main" val="3480093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altLang="en-US" smtClean="0"/>
              <a:t>Treatment Targets: medications </a:t>
            </a:r>
          </a:p>
        </p:txBody>
      </p:sp>
      <p:sp>
        <p:nvSpPr>
          <p:cNvPr id="68611" name="Rectangle 3"/>
          <p:cNvSpPr>
            <a:spLocks noGrp="1" noChangeArrowheads="1"/>
          </p:cNvSpPr>
          <p:nvPr>
            <p:ph type="body" idx="1"/>
          </p:nvPr>
        </p:nvSpPr>
        <p:spPr/>
        <p:txBody>
          <a:bodyPr/>
          <a:lstStyle/>
          <a:p>
            <a:pPr eaLnBrk="1" hangingPunct="1">
              <a:defRPr/>
            </a:pPr>
            <a:r>
              <a:rPr lang="en-US" smtClean="0">
                <a:ea typeface="+mn-ea"/>
              </a:rPr>
              <a:t>Motor hyperactivity/inattention</a:t>
            </a:r>
          </a:p>
          <a:p>
            <a:pPr eaLnBrk="1" hangingPunct="1">
              <a:defRPr/>
            </a:pPr>
            <a:r>
              <a:rPr lang="en-US" smtClean="0">
                <a:ea typeface="+mn-ea"/>
              </a:rPr>
              <a:t>Aggression</a:t>
            </a:r>
          </a:p>
          <a:p>
            <a:pPr eaLnBrk="1" hangingPunct="1">
              <a:defRPr/>
            </a:pPr>
            <a:r>
              <a:rPr lang="en-US" smtClean="0">
                <a:ea typeface="+mn-ea"/>
              </a:rPr>
              <a:t>SIB</a:t>
            </a:r>
          </a:p>
          <a:p>
            <a:pPr eaLnBrk="1" hangingPunct="1">
              <a:defRPr/>
            </a:pPr>
            <a:r>
              <a:rPr lang="en-US" smtClean="0">
                <a:ea typeface="+mn-ea"/>
              </a:rPr>
              <a:t>Tantrums</a:t>
            </a:r>
          </a:p>
          <a:p>
            <a:pPr eaLnBrk="1" hangingPunct="1">
              <a:defRPr/>
            </a:pPr>
            <a:r>
              <a:rPr lang="en-US" smtClean="0">
                <a:ea typeface="+mn-ea"/>
              </a:rPr>
              <a:t>Irritability/ agitation </a:t>
            </a:r>
          </a:p>
          <a:p>
            <a:pPr eaLnBrk="1" hangingPunct="1">
              <a:defRPr/>
            </a:pPr>
            <a:r>
              <a:rPr lang="en-US" smtClean="0">
                <a:ea typeface="+mn-ea"/>
              </a:rPr>
              <a:t>Ritualistic/ repetitive behaviors</a:t>
            </a:r>
          </a:p>
          <a:p>
            <a:pPr eaLnBrk="1" hangingPunct="1">
              <a:defRPr/>
            </a:pPr>
            <a:r>
              <a:rPr lang="en-US" smtClean="0">
                <a:ea typeface="+mn-ea"/>
              </a:rPr>
              <a:t>Stereotypies</a:t>
            </a:r>
          </a:p>
          <a:p>
            <a:pPr eaLnBrk="1" hangingPunct="1">
              <a:defRPr/>
            </a:pPr>
            <a:r>
              <a:rPr lang="en-US" smtClean="0">
                <a:ea typeface="+mn-ea"/>
              </a:rPr>
              <a:t>Comorbid anxiety/ OC symptoms</a:t>
            </a:r>
          </a:p>
          <a:p>
            <a:pPr eaLnBrk="1" hangingPunct="1">
              <a:defRPr/>
            </a:pPr>
            <a:r>
              <a:rPr lang="en-US" smtClean="0">
                <a:ea typeface="+mn-ea"/>
              </a:rPr>
              <a:t>Depression </a:t>
            </a:r>
          </a:p>
          <a:p>
            <a:pPr eaLnBrk="1" hangingPunct="1">
              <a:defRPr/>
            </a:pPr>
            <a:endParaRPr lang="en-US" smtClean="0">
              <a:ea typeface="+mn-ea"/>
            </a:endParaRPr>
          </a:p>
        </p:txBody>
      </p:sp>
    </p:spTree>
    <p:extLst>
      <p:ext uri="{BB962C8B-B14F-4D97-AF65-F5344CB8AC3E}">
        <p14:creationId xmlns:p14="http://schemas.microsoft.com/office/powerpoint/2010/main" val="2110457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sz="4000" smtClean="0">
                <a:ea typeface="+mj-ea"/>
              </a:rPr>
              <a:t>Rationale for early medications [</a:t>
            </a:r>
            <a:r>
              <a:rPr lang="en-US" sz="2800" smtClean="0">
                <a:ea typeface="+mj-ea"/>
              </a:rPr>
              <a:t>Bethea and Sikich Biol psych 2007; 61:521-537]</a:t>
            </a:r>
            <a:endParaRPr lang="en-US" sz="4000" smtClean="0">
              <a:ea typeface="+mj-ea"/>
            </a:endParaRPr>
          </a:p>
        </p:txBody>
      </p:sp>
      <p:sp>
        <p:nvSpPr>
          <p:cNvPr id="72707" name="Rectangle 3"/>
          <p:cNvSpPr>
            <a:spLocks noGrp="1" noChangeArrowheads="1"/>
          </p:cNvSpPr>
          <p:nvPr>
            <p:ph type="body" idx="1"/>
          </p:nvPr>
        </p:nvSpPr>
        <p:spPr/>
        <p:txBody>
          <a:bodyPr/>
          <a:lstStyle/>
          <a:p>
            <a:pPr eaLnBrk="1" hangingPunct="1">
              <a:lnSpc>
                <a:spcPct val="90000"/>
              </a:lnSpc>
              <a:defRPr/>
            </a:pPr>
            <a:r>
              <a:rPr lang="en-US" altLang="en-US" sz="2800" smtClean="0"/>
              <a:t>ASD youth often have associated behavior problems- impacts development.</a:t>
            </a:r>
          </a:p>
          <a:p>
            <a:pPr eaLnBrk="1" hangingPunct="1">
              <a:lnSpc>
                <a:spcPct val="90000"/>
              </a:lnSpc>
              <a:defRPr/>
            </a:pPr>
            <a:r>
              <a:rPr lang="en-US" altLang="en-US" sz="2800" smtClean="0"/>
              <a:t>Altered brain morphology in autism (Kemper and Bauman- cerebellum, etc)- target with medications?</a:t>
            </a:r>
          </a:p>
          <a:p>
            <a:pPr eaLnBrk="1" hangingPunct="1">
              <a:lnSpc>
                <a:spcPct val="90000"/>
              </a:lnSpc>
              <a:defRPr/>
            </a:pPr>
            <a:r>
              <a:rPr lang="en-US" altLang="en-US" sz="2800" smtClean="0"/>
              <a:t>May regulate neurodevelopmental processes and increase  plasticity</a:t>
            </a:r>
          </a:p>
          <a:p>
            <a:pPr eaLnBrk="1" hangingPunct="1">
              <a:lnSpc>
                <a:spcPct val="90000"/>
              </a:lnSpc>
              <a:defRPr/>
            </a:pPr>
            <a:r>
              <a:rPr lang="en-US" altLang="en-US" sz="2800" smtClean="0"/>
              <a:t>Manipulating serotinergic system with SSRI may assist experience dependent brain organization.</a:t>
            </a:r>
          </a:p>
          <a:p>
            <a:pPr eaLnBrk="1" hangingPunct="1">
              <a:lnSpc>
                <a:spcPct val="90000"/>
              </a:lnSpc>
              <a:defRPr/>
            </a:pPr>
            <a:r>
              <a:rPr lang="en-US" altLang="en-US" sz="2800" smtClean="0"/>
              <a:t>May enhance child</a:t>
            </a:r>
            <a:r>
              <a:rPr lang="ja-JP" altLang="en-US" sz="2800" smtClean="0"/>
              <a:t>’</a:t>
            </a:r>
            <a:r>
              <a:rPr lang="en-US" altLang="ja-JP" sz="2800" smtClean="0"/>
              <a:t>s ability to respond to behavioral treatments</a:t>
            </a:r>
          </a:p>
          <a:p>
            <a:pPr eaLnBrk="1" hangingPunct="1">
              <a:lnSpc>
                <a:spcPct val="90000"/>
              </a:lnSpc>
              <a:buFont typeface="Wingdings" pitchFamily="2" charset="2"/>
              <a:buNone/>
              <a:defRPr/>
            </a:pPr>
            <a:endParaRPr lang="en-US" altLang="en-US" sz="2800" smtClean="0"/>
          </a:p>
        </p:txBody>
      </p:sp>
    </p:spTree>
    <p:extLst>
      <p:ext uri="{BB962C8B-B14F-4D97-AF65-F5344CB8AC3E}">
        <p14:creationId xmlns:p14="http://schemas.microsoft.com/office/powerpoint/2010/main" val="3541577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7200" y="0"/>
            <a:ext cx="8229600" cy="1143000"/>
          </a:xfrm>
        </p:spPr>
        <p:txBody>
          <a:bodyPr/>
          <a:lstStyle/>
          <a:p>
            <a:pPr eaLnBrk="1" hangingPunct="1">
              <a:defRPr/>
            </a:pPr>
            <a:r>
              <a:rPr lang="en-US" altLang="en-US" smtClean="0"/>
              <a:t>5HT &amp; SSRI</a:t>
            </a:r>
            <a:r>
              <a:rPr lang="ja-JP" altLang="en-US" smtClean="0"/>
              <a:t>’</a:t>
            </a:r>
            <a:r>
              <a:rPr lang="en-US" altLang="ja-JP" smtClean="0"/>
              <a:t>s: Kanner</a:t>
            </a:r>
            <a:endParaRPr lang="en-US" altLang="en-US" smtClean="0"/>
          </a:p>
        </p:txBody>
      </p:sp>
      <p:sp>
        <p:nvSpPr>
          <p:cNvPr id="76803" name="Rectangle 3"/>
          <p:cNvSpPr>
            <a:spLocks noGrp="1" noChangeArrowheads="1"/>
          </p:cNvSpPr>
          <p:nvPr>
            <p:ph type="body" idx="1"/>
          </p:nvPr>
        </p:nvSpPr>
        <p:spPr>
          <a:xfrm>
            <a:off x="457200" y="914400"/>
            <a:ext cx="8229600" cy="5791200"/>
          </a:xfrm>
        </p:spPr>
        <p:txBody>
          <a:bodyPr/>
          <a:lstStyle/>
          <a:p>
            <a:pPr eaLnBrk="1" hangingPunct="1">
              <a:lnSpc>
                <a:spcPct val="90000"/>
              </a:lnSpc>
              <a:defRPr/>
            </a:pPr>
            <a:r>
              <a:rPr lang="en-US" altLang="en-US" smtClean="0"/>
              <a:t>Kanner 43: focused on repetitive nature of behavior, speech and modes of interactions as core elements of autism.  </a:t>
            </a:r>
          </a:p>
          <a:p>
            <a:pPr eaLnBrk="1" hangingPunct="1">
              <a:lnSpc>
                <a:spcPct val="90000"/>
              </a:lnSpc>
              <a:defRPr/>
            </a:pPr>
            <a:r>
              <a:rPr lang="en-US" altLang="en-US" smtClean="0"/>
              <a:t>Verbal and motor rituals, obsessive questioning, and rigid adherence to routine.</a:t>
            </a:r>
          </a:p>
          <a:p>
            <a:pPr eaLnBrk="1" hangingPunct="1">
              <a:lnSpc>
                <a:spcPct val="90000"/>
              </a:lnSpc>
              <a:defRPr/>
            </a:pPr>
            <a:r>
              <a:rPr lang="en-US" altLang="en-US" smtClean="0"/>
              <a:t>Preoccupation with details and obsessive desire for the maintenance of sameness and completeness</a:t>
            </a:r>
          </a:p>
          <a:p>
            <a:pPr eaLnBrk="1" hangingPunct="1">
              <a:lnSpc>
                <a:spcPct val="90000"/>
              </a:lnSpc>
              <a:defRPr/>
            </a:pPr>
            <a:r>
              <a:rPr lang="en-US" altLang="en-US" smtClean="0"/>
              <a:t>Implies abnormalities in 5HT function, and therefore a potential role for SSRI</a:t>
            </a:r>
            <a:r>
              <a:rPr lang="ja-JP" altLang="en-US" smtClean="0"/>
              <a:t>’</a:t>
            </a:r>
            <a:r>
              <a:rPr lang="en-US" altLang="ja-JP" smtClean="0"/>
              <a:t>s</a:t>
            </a:r>
          </a:p>
          <a:p>
            <a:pPr eaLnBrk="1" hangingPunct="1">
              <a:lnSpc>
                <a:spcPct val="90000"/>
              </a:lnSpc>
              <a:defRPr/>
            </a:pPr>
            <a:r>
              <a:rPr lang="en-US" altLang="en-US" smtClean="0"/>
              <a:t>Pubertal differences?  Less tolerated/effective in younger kids?</a:t>
            </a:r>
          </a:p>
        </p:txBody>
      </p:sp>
    </p:spTree>
    <p:extLst>
      <p:ext uri="{BB962C8B-B14F-4D97-AF65-F5344CB8AC3E}">
        <p14:creationId xmlns:p14="http://schemas.microsoft.com/office/powerpoint/2010/main" val="2211863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defRPr/>
            </a:pPr>
            <a:r>
              <a:rPr lang="en-US" altLang="en-US" sz="4000" smtClean="0"/>
              <a:t>SSRI: Prozac &amp; repetitive behaviors</a:t>
            </a:r>
          </a:p>
        </p:txBody>
      </p:sp>
      <p:sp>
        <p:nvSpPr>
          <p:cNvPr id="78851" name="Rectangle 3"/>
          <p:cNvSpPr>
            <a:spLocks noGrp="1" noChangeArrowheads="1"/>
          </p:cNvSpPr>
          <p:nvPr>
            <p:ph type="body" idx="1"/>
          </p:nvPr>
        </p:nvSpPr>
        <p:spPr>
          <a:xfrm>
            <a:off x="457200" y="1600200"/>
            <a:ext cx="8229600" cy="5105400"/>
          </a:xfrm>
        </p:spPr>
        <p:txBody>
          <a:bodyPr/>
          <a:lstStyle/>
          <a:p>
            <a:pPr eaLnBrk="1" hangingPunct="1">
              <a:lnSpc>
                <a:spcPct val="90000"/>
              </a:lnSpc>
              <a:defRPr/>
            </a:pPr>
            <a:r>
              <a:rPr lang="en-US" altLang="en-US" dirty="0" smtClean="0"/>
              <a:t>One of the most rigorous study to date looked at Prozac and repetitive behaviors in ASD youth</a:t>
            </a:r>
            <a:endParaRPr lang="en-US" altLang="en-US" sz="2400" dirty="0" smtClean="0"/>
          </a:p>
          <a:p>
            <a:pPr eaLnBrk="1" hangingPunct="1">
              <a:lnSpc>
                <a:spcPct val="90000"/>
              </a:lnSpc>
              <a:defRPr/>
            </a:pPr>
            <a:r>
              <a:rPr lang="en-US" altLang="en-US" dirty="0" smtClean="0"/>
              <a:t>8 wk double blind placebo controlled crossover Prozac study noted decreased repetitive behaviors on C-YBOCS, but not global improvement in core autism symptoms. N=45, Dose 2.4 – 20mg, with a mean final dose of 9.9 +/- 4.35 mg/day.</a:t>
            </a:r>
          </a:p>
          <a:p>
            <a:pPr eaLnBrk="1" hangingPunct="1">
              <a:lnSpc>
                <a:spcPct val="90000"/>
              </a:lnSpc>
              <a:defRPr/>
            </a:pPr>
            <a:r>
              <a:rPr lang="en-US" altLang="en-US" dirty="0" smtClean="0"/>
              <a:t>Primary side effect: agitation</a:t>
            </a:r>
          </a:p>
          <a:p>
            <a:pPr eaLnBrk="1" hangingPunct="1">
              <a:lnSpc>
                <a:spcPct val="90000"/>
              </a:lnSpc>
              <a:buFont typeface="Wingdings" pitchFamily="2" charset="2"/>
              <a:buNone/>
              <a:defRPr/>
            </a:pPr>
            <a:r>
              <a:rPr lang="en-US" altLang="en-US" sz="2800" dirty="0" smtClean="0"/>
              <a:t>Hollander et al 2005 Neuropsychopharmacology 30:582-89</a:t>
            </a:r>
          </a:p>
          <a:p>
            <a:pPr eaLnBrk="1" hangingPunct="1">
              <a:lnSpc>
                <a:spcPct val="90000"/>
              </a:lnSpc>
              <a:buFont typeface="Wingdings" pitchFamily="2" charset="2"/>
              <a:buNone/>
              <a:defRPr/>
            </a:pPr>
            <a:endParaRPr lang="en-US" altLang="en-US" sz="2800" dirty="0" smtClean="0"/>
          </a:p>
        </p:txBody>
      </p:sp>
    </p:spTree>
    <p:extLst>
      <p:ext uri="{BB962C8B-B14F-4D97-AF65-F5344CB8AC3E}">
        <p14:creationId xmlns:p14="http://schemas.microsoft.com/office/powerpoint/2010/main" val="194452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noFill/>
        </p:spPr>
        <p:txBody>
          <a:bodyPr/>
          <a:lstStyle/>
          <a:p>
            <a:r>
              <a:rPr lang="en-US" altLang="en-US" smtClean="0">
                <a:effectLst/>
              </a:rPr>
              <a:t>ASD Adults: Prozac</a:t>
            </a:r>
          </a:p>
        </p:txBody>
      </p:sp>
      <p:sp>
        <p:nvSpPr>
          <p:cNvPr id="9219" name="Rectangle 3"/>
          <p:cNvSpPr>
            <a:spLocks noGrp="1" noChangeArrowheads="1"/>
          </p:cNvSpPr>
          <p:nvPr>
            <p:ph type="body" idx="1"/>
          </p:nvPr>
        </p:nvSpPr>
        <p:spPr/>
        <p:txBody>
          <a:bodyPr/>
          <a:lstStyle/>
          <a:p>
            <a:r>
              <a:rPr lang="en-US" altLang="en-US" sz="2800" smtClean="0">
                <a:effectLst/>
              </a:rPr>
              <a:t>Hollander, Anagnostou et al 2008 Study (Am J Psychiatry v169 #3, March </a:t>
            </a:r>
            <a:r>
              <a:rPr lang="ja-JP" altLang="en-US" sz="2800" smtClean="0">
                <a:effectLst/>
              </a:rPr>
              <a:t>‘</a:t>
            </a:r>
            <a:r>
              <a:rPr lang="en-US" altLang="ja-JP" sz="2800" smtClean="0">
                <a:effectLst/>
              </a:rPr>
              <a:t>12): Fluoxetine treatment, compared to placebo, resulted in significantly greater improvement in repetitive behaviors, according to both the Yale-Brown compulsion subscale and CGI rating of obsessive-compulsive symptoms, as well as on the CGI overall improvement rating. Fluoxetine appeared to be well tolerated. These findings stand in contrast to findings in a trial of citalopram for childhood autism </a:t>
            </a:r>
          </a:p>
          <a:p>
            <a:pPr>
              <a:buFont typeface="Wingdings" pitchFamily="2" charset="2"/>
              <a:buNone/>
            </a:pPr>
            <a:endParaRPr lang="en-US" altLang="en-US" sz="2800" i="1" smtClean="0">
              <a:effectLst/>
            </a:endParaRPr>
          </a:p>
          <a:p>
            <a:pPr>
              <a:buFont typeface="Wingdings" pitchFamily="2" charset="2"/>
              <a:buNone/>
            </a:pPr>
            <a:r>
              <a:rPr lang="en-US" altLang="en-US" sz="2800" i="1" smtClean="0">
                <a:effectLst/>
              </a:rPr>
              <a:t>Am J Psychiatry 2012;169:292-299</a:t>
            </a:r>
            <a:r>
              <a:rPr lang="en-US" altLang="en-US" sz="2800" smtClean="0">
                <a:effectLst/>
              </a:rPr>
              <a:t> </a:t>
            </a:r>
          </a:p>
        </p:txBody>
      </p:sp>
    </p:spTree>
    <p:extLst>
      <p:ext uri="{BB962C8B-B14F-4D97-AF65-F5344CB8AC3E}">
        <p14:creationId xmlns:p14="http://schemas.microsoft.com/office/powerpoint/2010/main" val="3754302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609600" y="762000"/>
            <a:ext cx="7772400" cy="1143000"/>
          </a:xfrm>
        </p:spPr>
        <p:txBody>
          <a:bodyPr/>
          <a:lstStyle/>
          <a:p>
            <a:pPr eaLnBrk="1" hangingPunct="1">
              <a:defRPr/>
            </a:pPr>
            <a:r>
              <a:rPr lang="en-US" altLang="en-US" smtClean="0"/>
              <a:t>Atypical Antipsychotics</a:t>
            </a:r>
          </a:p>
        </p:txBody>
      </p:sp>
      <p:sp>
        <p:nvSpPr>
          <p:cNvPr id="81923" name="Rectangle 3"/>
          <p:cNvSpPr>
            <a:spLocks noGrp="1" noChangeArrowheads="1"/>
          </p:cNvSpPr>
          <p:nvPr>
            <p:ph type="body" idx="1"/>
          </p:nvPr>
        </p:nvSpPr>
        <p:spPr>
          <a:xfrm>
            <a:off x="685800" y="1981200"/>
            <a:ext cx="7772400" cy="4114800"/>
          </a:xfrm>
        </p:spPr>
        <p:txBody>
          <a:bodyPr/>
          <a:lstStyle/>
          <a:p>
            <a:pPr eaLnBrk="1" hangingPunct="1">
              <a:lnSpc>
                <a:spcPct val="90000"/>
              </a:lnSpc>
              <a:buFont typeface="Wingdings" charset="0"/>
              <a:buChar char="n"/>
              <a:defRPr/>
            </a:pPr>
            <a:r>
              <a:rPr lang="en-US" dirty="0" smtClean="0">
                <a:ea typeface="+mn-ea"/>
              </a:rPr>
              <a:t>Considerable interest and the focus of the RUPP Autism network studies [</a:t>
            </a:r>
            <a:r>
              <a:rPr lang="en-US" dirty="0" err="1" smtClean="0">
                <a:ea typeface="+mn-ea"/>
              </a:rPr>
              <a:t>risperidone</a:t>
            </a:r>
            <a:r>
              <a:rPr lang="en-US" dirty="0" smtClean="0">
                <a:ea typeface="+mn-ea"/>
              </a:rPr>
              <a:t>]</a:t>
            </a:r>
          </a:p>
          <a:p>
            <a:pPr eaLnBrk="1" hangingPunct="1">
              <a:lnSpc>
                <a:spcPct val="90000"/>
              </a:lnSpc>
              <a:buFont typeface="Wingdings" charset="0"/>
              <a:buChar char="n"/>
              <a:defRPr/>
            </a:pPr>
            <a:r>
              <a:rPr lang="en-US" dirty="0" err="1" smtClean="0">
                <a:ea typeface="+mn-ea"/>
              </a:rPr>
              <a:t>Aripiprazole</a:t>
            </a:r>
            <a:r>
              <a:rPr lang="en-US" dirty="0" smtClean="0">
                <a:ea typeface="+mn-ea"/>
              </a:rPr>
              <a:t> and </a:t>
            </a:r>
            <a:r>
              <a:rPr lang="en-US" dirty="0" err="1" smtClean="0">
                <a:ea typeface="+mn-ea"/>
              </a:rPr>
              <a:t>Risperidone</a:t>
            </a:r>
            <a:r>
              <a:rPr lang="en-US" dirty="0" smtClean="0">
                <a:ea typeface="+mn-ea"/>
              </a:rPr>
              <a:t> are the two FDA approved treatments for ASD</a:t>
            </a:r>
          </a:p>
          <a:p>
            <a:pPr eaLnBrk="1" hangingPunct="1">
              <a:lnSpc>
                <a:spcPct val="90000"/>
              </a:lnSpc>
              <a:defRPr/>
            </a:pPr>
            <a:r>
              <a:rPr lang="en-US" dirty="0" smtClean="0">
                <a:ea typeface="+mn-ea"/>
              </a:rPr>
              <a:t>Mechanism- D2/ 5HT2a receptor interactions may be implicated, among other factors</a:t>
            </a:r>
          </a:p>
          <a:p>
            <a:pPr eaLnBrk="1" hangingPunct="1">
              <a:lnSpc>
                <a:spcPct val="90000"/>
              </a:lnSpc>
              <a:defRPr/>
            </a:pPr>
            <a:endParaRPr lang="en-US" dirty="0" smtClean="0">
              <a:ea typeface="+mn-ea"/>
            </a:endParaRPr>
          </a:p>
          <a:p>
            <a:pPr eaLnBrk="1" hangingPunct="1">
              <a:lnSpc>
                <a:spcPct val="90000"/>
              </a:lnSpc>
              <a:buFont typeface="Wingdings" pitchFamily="2" charset="2"/>
              <a:buNone/>
              <a:defRPr/>
            </a:pPr>
            <a:endParaRPr lang="en-US" dirty="0" smtClean="0">
              <a:ea typeface="+mn-ea"/>
            </a:endParaRPr>
          </a:p>
        </p:txBody>
      </p:sp>
    </p:spTree>
    <p:extLst>
      <p:ext uri="{BB962C8B-B14F-4D97-AF65-F5344CB8AC3E}">
        <p14:creationId xmlns:p14="http://schemas.microsoft.com/office/powerpoint/2010/main" val="2982705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en-US" altLang="en-US" smtClean="0"/>
              <a:t>Risperidone: Reports &amp; RUPP</a:t>
            </a:r>
          </a:p>
        </p:txBody>
      </p:sp>
      <p:sp>
        <p:nvSpPr>
          <p:cNvPr id="82947" name="Rectangle 3"/>
          <p:cNvSpPr>
            <a:spLocks noGrp="1" noChangeArrowheads="1"/>
          </p:cNvSpPr>
          <p:nvPr>
            <p:ph type="body" idx="1"/>
          </p:nvPr>
        </p:nvSpPr>
        <p:spPr>
          <a:xfrm>
            <a:off x="381000" y="1371600"/>
            <a:ext cx="7848600" cy="5257800"/>
          </a:xfrm>
        </p:spPr>
        <p:txBody>
          <a:bodyPr/>
          <a:lstStyle/>
          <a:p>
            <a:pPr eaLnBrk="1" hangingPunct="1">
              <a:lnSpc>
                <a:spcPct val="90000"/>
              </a:lnSpc>
              <a:defRPr/>
            </a:pPr>
            <a:r>
              <a:rPr lang="en-US" altLang="en-US" sz="2800" smtClean="0"/>
              <a:t>A number of </a:t>
            </a:r>
            <a:r>
              <a:rPr lang="en-US" altLang="en-US" sz="2800" u="sng" smtClean="0"/>
              <a:t>open label</a:t>
            </a:r>
            <a:r>
              <a:rPr lang="en-US" altLang="en-US" sz="2800" smtClean="0"/>
              <a:t> reports describe improvements in aggression/SIB, tantrums, ritualistic/repetitive stereotyped behavior, irritability, impulsivity, hyperactivity, and social relatedness in children, adolescents and adults</a:t>
            </a:r>
          </a:p>
          <a:p>
            <a:pPr eaLnBrk="1" hangingPunct="1">
              <a:lnSpc>
                <a:spcPct val="90000"/>
              </a:lnSpc>
              <a:defRPr/>
            </a:pPr>
            <a:r>
              <a:rPr lang="en-US" altLang="en-US" sz="2800" smtClean="0"/>
              <a:t>2 </a:t>
            </a:r>
            <a:r>
              <a:rPr lang="en-US" altLang="en-US" sz="2800" u="sng" smtClean="0"/>
              <a:t>controlled studies</a:t>
            </a:r>
            <a:r>
              <a:rPr lang="en-US" altLang="en-US" sz="2800" smtClean="0"/>
              <a:t> from RUPP Autism network [101 youth]. First study [McDougle et al 2000]:  Well tolerated for up to 6 months- decreased aggression, tantrums, and self-injury. Improved CGI scores, and ABC irritability subscore maintained in over 89%.  Aggression/outbursts/ SIB returned with placebo.</a:t>
            </a:r>
          </a:p>
          <a:p>
            <a:pPr eaLnBrk="1" hangingPunct="1">
              <a:lnSpc>
                <a:spcPct val="90000"/>
              </a:lnSpc>
              <a:defRPr/>
            </a:pPr>
            <a:r>
              <a:rPr lang="en-US" altLang="en-US" sz="2800" smtClean="0">
                <a:solidFill>
                  <a:srgbClr val="FFFF00"/>
                </a:solidFill>
              </a:rPr>
              <a:t>FDA approved in October, 2006 for irritability in autism</a:t>
            </a:r>
          </a:p>
        </p:txBody>
      </p:sp>
    </p:spTree>
    <p:extLst>
      <p:ext uri="{BB962C8B-B14F-4D97-AF65-F5344CB8AC3E}">
        <p14:creationId xmlns:p14="http://schemas.microsoft.com/office/powerpoint/2010/main" val="4110437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685800" y="304800"/>
            <a:ext cx="7772400" cy="1143000"/>
          </a:xfrm>
        </p:spPr>
        <p:txBody>
          <a:bodyPr/>
          <a:lstStyle/>
          <a:p>
            <a:pPr eaLnBrk="1" hangingPunct="1">
              <a:defRPr/>
            </a:pPr>
            <a:r>
              <a:rPr lang="en-US" altLang="en-US" smtClean="0"/>
              <a:t>Risperidone RUPP Study</a:t>
            </a:r>
          </a:p>
        </p:txBody>
      </p:sp>
      <p:sp>
        <p:nvSpPr>
          <p:cNvPr id="83971" name="Rectangle 3"/>
          <p:cNvSpPr>
            <a:spLocks noGrp="1" noChangeArrowheads="1"/>
          </p:cNvSpPr>
          <p:nvPr>
            <p:ph type="body" idx="1"/>
          </p:nvPr>
        </p:nvSpPr>
        <p:spPr>
          <a:xfrm>
            <a:off x="685800" y="609600"/>
            <a:ext cx="7772400" cy="6248400"/>
          </a:xfrm>
        </p:spPr>
        <p:txBody>
          <a:bodyPr/>
          <a:lstStyle/>
          <a:p>
            <a:pPr eaLnBrk="1" hangingPunct="1">
              <a:lnSpc>
                <a:spcPct val="90000"/>
              </a:lnSpc>
              <a:defRPr/>
            </a:pPr>
            <a:endParaRPr lang="en-US" altLang="en-US" sz="2800" smtClean="0"/>
          </a:p>
          <a:p>
            <a:pPr eaLnBrk="1" hangingPunct="1">
              <a:lnSpc>
                <a:spcPct val="90000"/>
              </a:lnSpc>
              <a:defRPr/>
            </a:pPr>
            <a:r>
              <a:rPr lang="en-US" altLang="en-US" sz="2800" smtClean="0"/>
              <a:t>RUPP follow-up study (2002 NEJM 347 314-21): effective in alleviating agitation, irritability, hyperactivity/noncompliance, inappropriate speech, lethargy/social withdrawal, stereotypic behaviors, aggression, tantrums, anxiety.  Increased CGI scores.  Dose 0.5 – 3.5/day.</a:t>
            </a:r>
          </a:p>
          <a:p>
            <a:pPr eaLnBrk="1" hangingPunct="1">
              <a:lnSpc>
                <a:spcPct val="90000"/>
              </a:lnSpc>
              <a:defRPr/>
            </a:pPr>
            <a:r>
              <a:rPr lang="en-US" altLang="en-US" sz="2800" smtClean="0"/>
              <a:t>In this study, improvement noted in sensory motor behaviors (restricted/repetitive stereotyped behaviors/activities/interests), affectual relations, and sensory responses. </a:t>
            </a:r>
          </a:p>
          <a:p>
            <a:pPr eaLnBrk="1" hangingPunct="1">
              <a:lnSpc>
                <a:spcPct val="90000"/>
              </a:lnSpc>
              <a:defRPr/>
            </a:pPr>
            <a:r>
              <a:rPr lang="en-US" altLang="en-US" sz="2800" smtClean="0"/>
              <a:t>Social interactions and communication did not improve- the 2 core features of autism</a:t>
            </a:r>
          </a:p>
          <a:p>
            <a:pPr eaLnBrk="1" hangingPunct="1">
              <a:lnSpc>
                <a:spcPct val="90000"/>
              </a:lnSpc>
              <a:defRPr/>
            </a:pPr>
            <a:r>
              <a:rPr lang="en-US" altLang="en-US" sz="2800" smtClean="0"/>
              <a:t>SE- weight gain (at one month predicted later gains); fatigue, drooling, tremor, increased prolactin</a:t>
            </a:r>
          </a:p>
        </p:txBody>
      </p:sp>
    </p:spTree>
    <p:extLst>
      <p:ext uri="{BB962C8B-B14F-4D97-AF65-F5344CB8AC3E}">
        <p14:creationId xmlns:p14="http://schemas.microsoft.com/office/powerpoint/2010/main" val="1426858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idx="4294967295"/>
          </p:nvPr>
        </p:nvSpPr>
        <p:spPr>
          <a:xfrm>
            <a:off x="612775" y="228600"/>
            <a:ext cx="8153400" cy="990600"/>
          </a:xfrm>
        </p:spPr>
        <p:txBody>
          <a:bodyPr/>
          <a:lstStyle/>
          <a:p>
            <a:pPr algn="ctr"/>
            <a:r>
              <a:rPr lang="en-US" dirty="0" smtClean="0"/>
              <a:t>ASD: Overlapping Symptoms</a:t>
            </a:r>
          </a:p>
        </p:txBody>
      </p:sp>
      <p:sp>
        <p:nvSpPr>
          <p:cNvPr id="115715" name="Oval 3"/>
          <p:cNvSpPr>
            <a:spLocks noChangeArrowheads="1"/>
          </p:cNvSpPr>
          <p:nvPr/>
        </p:nvSpPr>
        <p:spPr bwMode="auto">
          <a:xfrm>
            <a:off x="3810000" y="2362200"/>
            <a:ext cx="1828800" cy="182880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sp>
        <p:nvSpPr>
          <p:cNvPr id="86019" name="Oval 4"/>
          <p:cNvSpPr>
            <a:spLocks noChangeArrowheads="1"/>
          </p:cNvSpPr>
          <p:nvPr/>
        </p:nvSpPr>
        <p:spPr bwMode="auto">
          <a:xfrm>
            <a:off x="2857499" y="3042557"/>
            <a:ext cx="1828800" cy="1828800"/>
          </a:xfrm>
          <a:prstGeom prst="ellipse">
            <a:avLst/>
          </a:prstGeom>
          <a:solidFill>
            <a:srgbClr val="FFFF00"/>
          </a:solidFill>
          <a:ln w="9525">
            <a:solidFill>
              <a:schemeClr val="tx1"/>
            </a:solidFill>
            <a:round/>
            <a:headEnd/>
            <a:tailEnd/>
          </a:ln>
        </p:spPr>
        <p:txBody>
          <a:bodyPr wrap="none" anchor="ctr"/>
          <a:lstStyle/>
          <a:p>
            <a:endParaRPr lang="en-US"/>
          </a:p>
        </p:txBody>
      </p:sp>
      <p:sp>
        <p:nvSpPr>
          <p:cNvPr id="86020" name="Oval 5"/>
          <p:cNvSpPr>
            <a:spLocks noChangeArrowheads="1"/>
          </p:cNvSpPr>
          <p:nvPr/>
        </p:nvSpPr>
        <p:spPr bwMode="auto">
          <a:xfrm>
            <a:off x="4724400" y="3124200"/>
            <a:ext cx="1828800" cy="1828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86021" name="Oval 6"/>
          <p:cNvSpPr>
            <a:spLocks noChangeArrowheads="1"/>
          </p:cNvSpPr>
          <p:nvPr/>
        </p:nvSpPr>
        <p:spPr bwMode="auto">
          <a:xfrm>
            <a:off x="3436938" y="3216274"/>
            <a:ext cx="2362200" cy="1554163"/>
          </a:xfrm>
          <a:prstGeom prst="ellipse">
            <a:avLst/>
          </a:prstGeom>
          <a:noFill/>
          <a:ln w="28575">
            <a:solidFill>
              <a:schemeClr val="tx1"/>
            </a:solidFill>
            <a:round/>
            <a:headEnd/>
            <a:tailEnd/>
          </a:ln>
        </p:spPr>
        <p:txBody>
          <a:bodyPr wrap="none" anchor="ctr"/>
          <a:lstStyle/>
          <a:p>
            <a:endParaRPr lang="en-US"/>
          </a:p>
        </p:txBody>
      </p:sp>
      <p:sp>
        <p:nvSpPr>
          <p:cNvPr id="115719" name="Oval 7"/>
          <p:cNvSpPr>
            <a:spLocks noChangeArrowheads="1"/>
          </p:cNvSpPr>
          <p:nvPr/>
        </p:nvSpPr>
        <p:spPr bwMode="auto">
          <a:xfrm>
            <a:off x="3695700" y="4670425"/>
            <a:ext cx="1905000" cy="1066800"/>
          </a:xfrm>
          <a:prstGeom prst="ellipse">
            <a:avLst/>
          </a:prstGeom>
          <a:solidFill>
            <a:schemeClr val="tx2">
              <a:lumMod val="20000"/>
              <a:lumOff val="80000"/>
            </a:schemeClr>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defRPr/>
            </a:pPr>
            <a:endParaRPr lang="en-US"/>
          </a:p>
        </p:txBody>
      </p:sp>
      <p:sp>
        <p:nvSpPr>
          <p:cNvPr id="86023" name="Oval 8"/>
          <p:cNvSpPr>
            <a:spLocks noChangeArrowheads="1"/>
          </p:cNvSpPr>
          <p:nvPr/>
        </p:nvSpPr>
        <p:spPr bwMode="auto">
          <a:xfrm>
            <a:off x="1524000" y="3657600"/>
            <a:ext cx="1752600" cy="914400"/>
          </a:xfrm>
          <a:prstGeom prst="ellipse">
            <a:avLst/>
          </a:prstGeom>
          <a:solidFill>
            <a:schemeClr val="bg2"/>
          </a:solidFill>
          <a:ln w="9525">
            <a:solidFill>
              <a:schemeClr val="tx1"/>
            </a:solidFill>
            <a:round/>
            <a:headEnd/>
            <a:tailEnd/>
          </a:ln>
        </p:spPr>
        <p:txBody>
          <a:bodyPr wrap="none" anchor="ctr"/>
          <a:lstStyle/>
          <a:p>
            <a:endParaRPr lang="en-US"/>
          </a:p>
        </p:txBody>
      </p:sp>
      <p:sp>
        <p:nvSpPr>
          <p:cNvPr id="86024" name="Oval 10"/>
          <p:cNvSpPr>
            <a:spLocks noChangeArrowheads="1"/>
          </p:cNvSpPr>
          <p:nvPr/>
        </p:nvSpPr>
        <p:spPr bwMode="auto">
          <a:xfrm>
            <a:off x="6172200" y="3429000"/>
            <a:ext cx="1447800" cy="914400"/>
          </a:xfrm>
          <a:prstGeom prst="ellipse">
            <a:avLst/>
          </a:prstGeom>
          <a:solidFill>
            <a:schemeClr val="accent4">
              <a:lumMod val="40000"/>
              <a:lumOff val="60000"/>
            </a:schemeClr>
          </a:solidFill>
          <a:ln w="9525">
            <a:solidFill>
              <a:schemeClr val="tx1"/>
            </a:solidFill>
            <a:round/>
            <a:headEnd/>
            <a:tailEnd/>
          </a:ln>
        </p:spPr>
        <p:txBody>
          <a:bodyPr wrap="none" anchor="ctr"/>
          <a:lstStyle/>
          <a:p>
            <a:endParaRPr lang="en-US"/>
          </a:p>
        </p:txBody>
      </p:sp>
      <p:sp>
        <p:nvSpPr>
          <p:cNvPr id="86025" name="Oval 11"/>
          <p:cNvSpPr>
            <a:spLocks noChangeArrowheads="1"/>
          </p:cNvSpPr>
          <p:nvPr/>
        </p:nvSpPr>
        <p:spPr bwMode="auto">
          <a:xfrm>
            <a:off x="3382962" y="1353570"/>
            <a:ext cx="2438400" cy="1143000"/>
          </a:xfrm>
          <a:prstGeom prst="ellipse">
            <a:avLst/>
          </a:prstGeom>
          <a:solidFill>
            <a:schemeClr val="accent3">
              <a:lumMod val="60000"/>
              <a:lumOff val="40000"/>
            </a:schemeClr>
          </a:solidFill>
          <a:ln w="9525">
            <a:solidFill>
              <a:schemeClr val="tx1"/>
            </a:solidFill>
            <a:round/>
            <a:headEnd/>
            <a:tailEnd/>
          </a:ln>
        </p:spPr>
        <p:txBody>
          <a:bodyPr wrap="none" anchor="ctr"/>
          <a:lstStyle/>
          <a:p>
            <a:endParaRPr lang="en-US"/>
          </a:p>
        </p:txBody>
      </p:sp>
      <p:sp>
        <p:nvSpPr>
          <p:cNvPr id="86026" name="Text Box 12"/>
          <p:cNvSpPr txBox="1">
            <a:spLocks noChangeArrowheads="1"/>
          </p:cNvSpPr>
          <p:nvPr/>
        </p:nvSpPr>
        <p:spPr bwMode="auto">
          <a:xfrm>
            <a:off x="4229100" y="3681412"/>
            <a:ext cx="1371600" cy="461665"/>
          </a:xfrm>
          <a:prstGeom prst="rect">
            <a:avLst/>
          </a:prstGeom>
          <a:noFill/>
          <a:ln w="9525">
            <a:noFill/>
            <a:miter lim="800000"/>
            <a:headEnd/>
            <a:tailEnd/>
          </a:ln>
        </p:spPr>
        <p:txBody>
          <a:bodyPr>
            <a:spAutoFit/>
          </a:bodyPr>
          <a:lstStyle/>
          <a:p>
            <a:pPr>
              <a:spcBef>
                <a:spcPct val="50000"/>
              </a:spcBef>
            </a:pPr>
            <a:r>
              <a:rPr lang="en-US" sz="2400" b="1" dirty="0"/>
              <a:t>ASD</a:t>
            </a:r>
          </a:p>
        </p:txBody>
      </p:sp>
      <p:sp>
        <p:nvSpPr>
          <p:cNvPr id="86027" name="Text Box 13"/>
          <p:cNvSpPr txBox="1">
            <a:spLocks noChangeArrowheads="1"/>
          </p:cNvSpPr>
          <p:nvPr/>
        </p:nvSpPr>
        <p:spPr bwMode="auto">
          <a:xfrm>
            <a:off x="4267200" y="2590800"/>
            <a:ext cx="1143000" cy="366713"/>
          </a:xfrm>
          <a:prstGeom prst="rect">
            <a:avLst/>
          </a:prstGeom>
          <a:noFill/>
          <a:ln w="9525">
            <a:noFill/>
            <a:miter lim="800000"/>
            <a:headEnd/>
            <a:tailEnd/>
          </a:ln>
        </p:spPr>
        <p:txBody>
          <a:bodyPr>
            <a:spAutoFit/>
          </a:bodyPr>
          <a:lstStyle/>
          <a:p>
            <a:pPr>
              <a:spcBef>
                <a:spcPct val="50000"/>
              </a:spcBef>
            </a:pPr>
            <a:r>
              <a:rPr lang="en-US"/>
              <a:t>Social</a:t>
            </a:r>
          </a:p>
        </p:txBody>
      </p:sp>
      <p:sp>
        <p:nvSpPr>
          <p:cNvPr id="86028" name="Text Box 14"/>
          <p:cNvSpPr txBox="1">
            <a:spLocks noChangeArrowheads="1"/>
          </p:cNvSpPr>
          <p:nvPr/>
        </p:nvSpPr>
        <p:spPr bwMode="auto">
          <a:xfrm>
            <a:off x="3352800" y="3505200"/>
            <a:ext cx="685800" cy="366713"/>
          </a:xfrm>
          <a:prstGeom prst="rect">
            <a:avLst/>
          </a:prstGeom>
          <a:noFill/>
          <a:ln w="9525">
            <a:noFill/>
            <a:miter lim="800000"/>
            <a:headEnd/>
            <a:tailEnd/>
          </a:ln>
        </p:spPr>
        <p:txBody>
          <a:bodyPr>
            <a:spAutoFit/>
          </a:bodyPr>
          <a:lstStyle/>
          <a:p>
            <a:pPr>
              <a:spcBef>
                <a:spcPct val="50000"/>
              </a:spcBef>
            </a:pPr>
            <a:endParaRPr lang="en-US"/>
          </a:p>
        </p:txBody>
      </p:sp>
      <p:sp>
        <p:nvSpPr>
          <p:cNvPr id="86029" name="Text Box 15"/>
          <p:cNvSpPr txBox="1">
            <a:spLocks noChangeArrowheads="1"/>
          </p:cNvSpPr>
          <p:nvPr/>
        </p:nvSpPr>
        <p:spPr bwMode="auto">
          <a:xfrm>
            <a:off x="3200400" y="3810000"/>
            <a:ext cx="1295400" cy="366713"/>
          </a:xfrm>
          <a:prstGeom prst="rect">
            <a:avLst/>
          </a:prstGeom>
          <a:noFill/>
          <a:ln w="9525">
            <a:noFill/>
            <a:miter lim="800000"/>
            <a:headEnd/>
            <a:tailEnd/>
          </a:ln>
        </p:spPr>
        <p:txBody>
          <a:bodyPr>
            <a:spAutoFit/>
          </a:bodyPr>
          <a:lstStyle/>
          <a:p>
            <a:r>
              <a:rPr lang="en-US"/>
              <a:t>Commun</a:t>
            </a:r>
          </a:p>
        </p:txBody>
      </p:sp>
      <p:sp>
        <p:nvSpPr>
          <p:cNvPr id="86030" name="Text Box 16"/>
          <p:cNvSpPr txBox="1">
            <a:spLocks noChangeArrowheads="1"/>
          </p:cNvSpPr>
          <p:nvPr/>
        </p:nvSpPr>
        <p:spPr bwMode="auto">
          <a:xfrm>
            <a:off x="5470525" y="3846513"/>
            <a:ext cx="701675" cy="366712"/>
          </a:xfrm>
          <a:prstGeom prst="rect">
            <a:avLst/>
          </a:prstGeom>
          <a:noFill/>
          <a:ln w="9525">
            <a:noFill/>
            <a:miter lim="800000"/>
            <a:headEnd/>
            <a:tailEnd/>
          </a:ln>
        </p:spPr>
        <p:txBody>
          <a:bodyPr>
            <a:spAutoFit/>
          </a:bodyPr>
          <a:lstStyle/>
          <a:p>
            <a:r>
              <a:rPr lang="en-US"/>
              <a:t>RRB</a:t>
            </a:r>
          </a:p>
        </p:txBody>
      </p:sp>
      <p:sp>
        <p:nvSpPr>
          <p:cNvPr id="86031" name="Text Box 17"/>
          <p:cNvSpPr txBox="1">
            <a:spLocks noChangeArrowheads="1"/>
          </p:cNvSpPr>
          <p:nvPr/>
        </p:nvSpPr>
        <p:spPr bwMode="auto">
          <a:xfrm>
            <a:off x="3894138" y="1398020"/>
            <a:ext cx="1447800" cy="1054100"/>
          </a:xfrm>
          <a:prstGeom prst="rect">
            <a:avLst/>
          </a:prstGeom>
          <a:noFill/>
          <a:ln w="9525">
            <a:noFill/>
            <a:miter lim="800000"/>
            <a:headEnd/>
            <a:tailEnd/>
          </a:ln>
        </p:spPr>
        <p:txBody>
          <a:bodyPr>
            <a:spAutoFit/>
          </a:bodyPr>
          <a:lstStyle/>
          <a:p>
            <a:pPr>
              <a:spcBef>
                <a:spcPct val="50000"/>
              </a:spcBef>
            </a:pPr>
            <a:r>
              <a:rPr lang="en-US" dirty="0"/>
              <a:t>Anxiety/</a:t>
            </a:r>
          </a:p>
          <a:p>
            <a:pPr>
              <a:spcBef>
                <a:spcPct val="50000"/>
              </a:spcBef>
            </a:pPr>
            <a:r>
              <a:rPr lang="en-US" dirty="0"/>
              <a:t>Depression/OCD</a:t>
            </a:r>
          </a:p>
        </p:txBody>
      </p:sp>
      <p:sp>
        <p:nvSpPr>
          <p:cNvPr id="86032" name="Text Box 18"/>
          <p:cNvSpPr txBox="1">
            <a:spLocks noChangeArrowheads="1"/>
          </p:cNvSpPr>
          <p:nvPr/>
        </p:nvSpPr>
        <p:spPr bwMode="auto">
          <a:xfrm>
            <a:off x="4343400" y="5020468"/>
            <a:ext cx="1066800" cy="366713"/>
          </a:xfrm>
          <a:prstGeom prst="rect">
            <a:avLst/>
          </a:prstGeom>
          <a:noFill/>
          <a:ln w="9525">
            <a:noFill/>
            <a:miter lim="800000"/>
            <a:headEnd/>
            <a:tailEnd/>
          </a:ln>
        </p:spPr>
        <p:txBody>
          <a:bodyPr>
            <a:spAutoFit/>
          </a:bodyPr>
          <a:lstStyle/>
          <a:p>
            <a:pPr>
              <a:spcBef>
                <a:spcPct val="50000"/>
              </a:spcBef>
            </a:pPr>
            <a:r>
              <a:rPr lang="en-US" dirty="0"/>
              <a:t>ID</a:t>
            </a:r>
          </a:p>
        </p:txBody>
      </p:sp>
      <p:sp>
        <p:nvSpPr>
          <p:cNvPr id="86033" name="Text Box 19"/>
          <p:cNvSpPr txBox="1">
            <a:spLocks noChangeArrowheads="1"/>
          </p:cNvSpPr>
          <p:nvPr/>
        </p:nvSpPr>
        <p:spPr bwMode="auto">
          <a:xfrm>
            <a:off x="1828800" y="3807381"/>
            <a:ext cx="1219200" cy="784830"/>
          </a:xfrm>
          <a:prstGeom prst="rect">
            <a:avLst/>
          </a:prstGeom>
          <a:noFill/>
          <a:ln w="9525">
            <a:noFill/>
            <a:miter lim="800000"/>
            <a:headEnd/>
            <a:tailEnd/>
          </a:ln>
        </p:spPr>
        <p:txBody>
          <a:bodyPr>
            <a:spAutoFit/>
          </a:bodyPr>
          <a:lstStyle/>
          <a:p>
            <a:pPr>
              <a:spcBef>
                <a:spcPct val="50000"/>
              </a:spcBef>
            </a:pPr>
            <a:r>
              <a:rPr lang="en-US" dirty="0" smtClean="0"/>
              <a:t>Language</a:t>
            </a:r>
          </a:p>
          <a:p>
            <a:pPr>
              <a:spcBef>
                <a:spcPct val="50000"/>
              </a:spcBef>
            </a:pPr>
            <a:r>
              <a:rPr lang="en-US" dirty="0" smtClean="0"/>
              <a:t>Disorder</a:t>
            </a:r>
          </a:p>
        </p:txBody>
      </p:sp>
      <p:sp>
        <p:nvSpPr>
          <p:cNvPr id="86034" name="Text Box 21"/>
          <p:cNvSpPr txBox="1">
            <a:spLocks noChangeArrowheads="1"/>
          </p:cNvSpPr>
          <p:nvPr/>
        </p:nvSpPr>
        <p:spPr bwMode="auto">
          <a:xfrm>
            <a:off x="6553200" y="3565193"/>
            <a:ext cx="1066800" cy="646331"/>
          </a:xfrm>
          <a:prstGeom prst="rect">
            <a:avLst/>
          </a:prstGeom>
          <a:noFill/>
          <a:ln w="9525">
            <a:noFill/>
            <a:miter lim="800000"/>
            <a:headEnd/>
            <a:tailEnd/>
          </a:ln>
        </p:spPr>
        <p:txBody>
          <a:bodyPr>
            <a:spAutoFit/>
          </a:bodyPr>
          <a:lstStyle/>
          <a:p>
            <a:pPr>
              <a:spcBef>
                <a:spcPct val="50000"/>
              </a:spcBef>
            </a:pPr>
            <a:r>
              <a:rPr lang="en-US" dirty="0" smtClean="0"/>
              <a:t>Self-injury</a:t>
            </a:r>
            <a:endParaRPr lang="en-US" dirty="0"/>
          </a:p>
        </p:txBody>
      </p:sp>
      <p:sp>
        <p:nvSpPr>
          <p:cNvPr id="86035" name="Text Box 22"/>
          <p:cNvSpPr txBox="1">
            <a:spLocks noChangeArrowheads="1"/>
          </p:cNvSpPr>
          <p:nvPr/>
        </p:nvSpPr>
        <p:spPr bwMode="auto">
          <a:xfrm>
            <a:off x="1981200" y="6216650"/>
            <a:ext cx="5791200" cy="641350"/>
          </a:xfrm>
          <a:prstGeom prst="rect">
            <a:avLst/>
          </a:prstGeom>
          <a:noFill/>
          <a:ln w="9525">
            <a:noFill/>
            <a:miter lim="800000"/>
            <a:headEnd/>
            <a:tailEnd/>
          </a:ln>
        </p:spPr>
        <p:txBody>
          <a:bodyPr>
            <a:spAutoFit/>
          </a:bodyPr>
          <a:lstStyle/>
          <a:p>
            <a:pPr algn="ctr">
              <a:spcBef>
                <a:spcPct val="50000"/>
              </a:spcBef>
            </a:pPr>
            <a:r>
              <a:rPr lang="en-US"/>
              <a:t>Based on Kaufman, W. (2012): The New Diagnostic Criteria for Autism Spectrum Disorders</a:t>
            </a:r>
          </a:p>
        </p:txBody>
      </p:sp>
      <p:sp>
        <p:nvSpPr>
          <p:cNvPr id="86036" name="Oval 23"/>
          <p:cNvSpPr>
            <a:spLocks noChangeArrowheads="1"/>
          </p:cNvSpPr>
          <p:nvPr/>
        </p:nvSpPr>
        <p:spPr bwMode="auto">
          <a:xfrm>
            <a:off x="5486400" y="2819400"/>
            <a:ext cx="1600200" cy="762000"/>
          </a:xfrm>
          <a:prstGeom prst="ellipse">
            <a:avLst/>
          </a:prstGeom>
          <a:solidFill>
            <a:srgbClr val="E9E77F"/>
          </a:solidFill>
          <a:ln w="9525">
            <a:solidFill>
              <a:schemeClr val="tx1"/>
            </a:solidFill>
            <a:round/>
            <a:headEnd/>
            <a:tailEnd/>
          </a:ln>
        </p:spPr>
        <p:txBody>
          <a:bodyPr wrap="none" anchor="ctr"/>
          <a:lstStyle/>
          <a:p>
            <a:endParaRPr lang="en-US"/>
          </a:p>
        </p:txBody>
      </p:sp>
      <p:sp>
        <p:nvSpPr>
          <p:cNvPr id="86037" name="Text Box 24"/>
          <p:cNvSpPr txBox="1">
            <a:spLocks noChangeArrowheads="1"/>
          </p:cNvSpPr>
          <p:nvPr/>
        </p:nvSpPr>
        <p:spPr bwMode="auto">
          <a:xfrm>
            <a:off x="5715000" y="3048000"/>
            <a:ext cx="1447800" cy="366713"/>
          </a:xfrm>
          <a:prstGeom prst="rect">
            <a:avLst/>
          </a:prstGeom>
          <a:noFill/>
          <a:ln w="9525">
            <a:noFill/>
            <a:miter lim="800000"/>
            <a:headEnd/>
            <a:tailEnd/>
          </a:ln>
        </p:spPr>
        <p:txBody>
          <a:bodyPr>
            <a:spAutoFit/>
          </a:bodyPr>
          <a:lstStyle/>
          <a:p>
            <a:pPr>
              <a:spcBef>
                <a:spcPct val="50000"/>
              </a:spcBef>
            </a:pPr>
            <a:r>
              <a:rPr lang="en-US"/>
              <a:t>Aggression</a:t>
            </a:r>
          </a:p>
        </p:txBody>
      </p:sp>
      <p:sp>
        <p:nvSpPr>
          <p:cNvPr id="86038" name="Text Box 25"/>
          <p:cNvSpPr txBox="1">
            <a:spLocks noChangeArrowheads="1"/>
          </p:cNvSpPr>
          <p:nvPr/>
        </p:nvSpPr>
        <p:spPr bwMode="auto">
          <a:xfrm>
            <a:off x="228600" y="1580017"/>
            <a:ext cx="1752600" cy="2841625"/>
          </a:xfrm>
          <a:prstGeom prst="rect">
            <a:avLst/>
          </a:prstGeom>
          <a:noFill/>
          <a:ln w="9525">
            <a:noFill/>
            <a:miter lim="800000"/>
            <a:headEnd/>
            <a:tailEnd/>
          </a:ln>
        </p:spPr>
        <p:txBody>
          <a:bodyPr>
            <a:spAutoFit/>
          </a:bodyPr>
          <a:lstStyle/>
          <a:p>
            <a:pPr>
              <a:spcBef>
                <a:spcPct val="50000"/>
              </a:spcBef>
              <a:buFontTx/>
              <a:buChar char="•"/>
            </a:pPr>
            <a:r>
              <a:rPr lang="en-US" dirty="0"/>
              <a:t> GI Disorder</a:t>
            </a:r>
          </a:p>
          <a:p>
            <a:pPr>
              <a:spcBef>
                <a:spcPct val="50000"/>
              </a:spcBef>
              <a:buFontTx/>
              <a:buChar char="•"/>
            </a:pPr>
            <a:r>
              <a:rPr lang="en-US" dirty="0"/>
              <a:t> Seizures</a:t>
            </a:r>
          </a:p>
          <a:p>
            <a:pPr>
              <a:spcBef>
                <a:spcPct val="50000"/>
              </a:spcBef>
              <a:buFontTx/>
              <a:buChar char="•"/>
            </a:pPr>
            <a:r>
              <a:rPr lang="en-US" dirty="0"/>
              <a:t> Feeding Difficulties</a:t>
            </a:r>
          </a:p>
          <a:p>
            <a:pPr>
              <a:spcBef>
                <a:spcPct val="50000"/>
              </a:spcBef>
              <a:buFontTx/>
              <a:buChar char="•"/>
            </a:pPr>
            <a:r>
              <a:rPr lang="en-US" dirty="0"/>
              <a:t> Sleep Difficulties</a:t>
            </a:r>
          </a:p>
          <a:p>
            <a:pPr>
              <a:spcBef>
                <a:spcPct val="50000"/>
              </a:spcBef>
              <a:buFontTx/>
              <a:buChar char="•"/>
            </a:pPr>
            <a:r>
              <a:rPr lang="en-US" dirty="0"/>
              <a:t> Motor Difficulties</a:t>
            </a:r>
          </a:p>
        </p:txBody>
      </p:sp>
      <p:sp>
        <p:nvSpPr>
          <p:cNvPr id="86039" name="Rectangle 27"/>
          <p:cNvSpPr>
            <a:spLocks noChangeArrowheads="1"/>
          </p:cNvSpPr>
          <p:nvPr/>
        </p:nvSpPr>
        <p:spPr bwMode="auto">
          <a:xfrm>
            <a:off x="70757" y="1430677"/>
            <a:ext cx="1676400" cy="3124200"/>
          </a:xfrm>
          <a:prstGeom prst="rect">
            <a:avLst/>
          </a:prstGeom>
          <a:noFill/>
          <a:ln w="9525">
            <a:solidFill>
              <a:schemeClr val="tx1"/>
            </a:solidFill>
            <a:miter lim="800000"/>
            <a:headEnd/>
            <a:tailEnd/>
          </a:ln>
        </p:spPr>
        <p:txBody>
          <a:bodyPr wrap="none" anchor="ctr"/>
          <a:lstStyle/>
          <a:p>
            <a:endParaRPr lang="en-US"/>
          </a:p>
        </p:txBody>
      </p:sp>
      <p:sp>
        <p:nvSpPr>
          <p:cNvPr id="29" name="Oval 28"/>
          <p:cNvSpPr/>
          <p:nvPr/>
        </p:nvSpPr>
        <p:spPr>
          <a:xfrm>
            <a:off x="1676400" y="2133600"/>
            <a:ext cx="2362199" cy="119995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smtClean="0">
                <a:solidFill>
                  <a:schemeClr val="tx1"/>
                </a:solidFill>
              </a:rPr>
              <a:t>Social</a:t>
            </a:r>
          </a:p>
          <a:p>
            <a:pPr algn="ctr">
              <a:defRPr/>
            </a:pPr>
            <a:r>
              <a:rPr lang="en-US" dirty="0" smtClean="0">
                <a:solidFill>
                  <a:schemeClr val="tx1"/>
                </a:solidFill>
              </a:rPr>
              <a:t>Communication</a:t>
            </a:r>
            <a:endParaRPr lang="en-US" dirty="0">
              <a:solidFill>
                <a:schemeClr val="tx1"/>
              </a:solidFill>
            </a:endParaRPr>
          </a:p>
        </p:txBody>
      </p:sp>
      <p:sp>
        <p:nvSpPr>
          <p:cNvPr id="86041" name="Oval 9"/>
          <p:cNvSpPr>
            <a:spLocks noChangeArrowheads="1"/>
          </p:cNvSpPr>
          <p:nvPr/>
        </p:nvSpPr>
        <p:spPr bwMode="auto">
          <a:xfrm>
            <a:off x="5334000" y="2133600"/>
            <a:ext cx="1447800" cy="914400"/>
          </a:xfrm>
          <a:prstGeom prst="ellipse">
            <a:avLst/>
          </a:prstGeom>
          <a:solidFill>
            <a:srgbClr val="C0C0C0"/>
          </a:solidFill>
          <a:ln w="9525">
            <a:solidFill>
              <a:schemeClr val="tx1"/>
            </a:solidFill>
            <a:round/>
            <a:headEnd/>
            <a:tailEnd/>
          </a:ln>
        </p:spPr>
        <p:txBody>
          <a:bodyPr wrap="none" anchor="ctr"/>
          <a:lstStyle/>
          <a:p>
            <a:endParaRPr lang="en-US"/>
          </a:p>
        </p:txBody>
      </p:sp>
      <p:sp>
        <p:nvSpPr>
          <p:cNvPr id="86042" name="Text Box 20"/>
          <p:cNvSpPr txBox="1">
            <a:spLocks noChangeArrowheads="1"/>
          </p:cNvSpPr>
          <p:nvPr/>
        </p:nvSpPr>
        <p:spPr bwMode="auto">
          <a:xfrm>
            <a:off x="5562600" y="2362200"/>
            <a:ext cx="1143000" cy="366713"/>
          </a:xfrm>
          <a:prstGeom prst="rect">
            <a:avLst/>
          </a:prstGeom>
          <a:noFill/>
          <a:ln w="9525">
            <a:noFill/>
            <a:miter lim="800000"/>
            <a:headEnd/>
            <a:tailEnd/>
          </a:ln>
        </p:spPr>
        <p:txBody>
          <a:bodyPr>
            <a:spAutoFit/>
          </a:bodyPr>
          <a:lstStyle/>
          <a:p>
            <a:pPr>
              <a:spcBef>
                <a:spcPct val="50000"/>
              </a:spcBef>
            </a:pPr>
            <a:r>
              <a:rPr lang="en-US"/>
              <a:t>ADHD</a:t>
            </a:r>
          </a:p>
        </p:txBody>
      </p:sp>
      <p:cxnSp>
        <p:nvCxnSpPr>
          <p:cNvPr id="28" name="Straight Arrow Connector 27"/>
          <p:cNvCxnSpPr/>
          <p:nvPr/>
        </p:nvCxnSpPr>
        <p:spPr>
          <a:xfrm rot="5460000">
            <a:off x="3436938" y="2903538"/>
            <a:ext cx="914400" cy="91440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1264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pPr eaLnBrk="1" hangingPunct="1">
              <a:defRPr/>
            </a:pPr>
            <a:r>
              <a:rPr lang="en-US" sz="4000" dirty="0" err="1" smtClean="0">
                <a:ea typeface="+mj-ea"/>
              </a:rPr>
              <a:t>Risperidone</a:t>
            </a:r>
            <a:r>
              <a:rPr lang="en-US" sz="4000" dirty="0" smtClean="0">
                <a:ea typeface="+mj-ea"/>
              </a:rPr>
              <a:t> RUPP: Parent training </a:t>
            </a:r>
            <a:r>
              <a:rPr lang="en-US" sz="2800" dirty="0" smtClean="0">
                <a:ea typeface="+mj-ea"/>
              </a:rPr>
              <a:t>[</a:t>
            </a:r>
            <a:r>
              <a:rPr lang="en-US" sz="2800" dirty="0" err="1" smtClean="0">
                <a:ea typeface="+mj-ea"/>
              </a:rPr>
              <a:t>Aman</a:t>
            </a:r>
            <a:r>
              <a:rPr lang="en-US" sz="2800" dirty="0" smtClean="0">
                <a:ea typeface="+mj-ea"/>
              </a:rPr>
              <a:t> et al; JAACAP 48:1143-54, 2009]</a:t>
            </a:r>
            <a:endParaRPr lang="en-US" sz="4000" dirty="0" smtClean="0">
              <a:ea typeface="+mj-ea"/>
            </a:endParaRPr>
          </a:p>
        </p:txBody>
      </p:sp>
      <p:sp>
        <p:nvSpPr>
          <p:cNvPr id="182275" name="Rectangle 3"/>
          <p:cNvSpPr>
            <a:spLocks noGrp="1" noChangeArrowheads="1"/>
          </p:cNvSpPr>
          <p:nvPr>
            <p:ph type="body" idx="1"/>
          </p:nvPr>
        </p:nvSpPr>
        <p:spPr/>
        <p:txBody>
          <a:bodyPr/>
          <a:lstStyle/>
          <a:p>
            <a:pPr eaLnBrk="1" hangingPunct="1">
              <a:lnSpc>
                <a:spcPct val="90000"/>
              </a:lnSpc>
              <a:defRPr/>
            </a:pPr>
            <a:r>
              <a:rPr lang="en-US" altLang="en-US" smtClean="0"/>
              <a:t>Medication plus Parent Training led to a greater decrease in maladaptive behaviors than medication alone in kids with PDD</a:t>
            </a:r>
          </a:p>
          <a:p>
            <a:pPr eaLnBrk="1" hangingPunct="1">
              <a:lnSpc>
                <a:spcPct val="90000"/>
              </a:lnSpc>
              <a:defRPr/>
            </a:pPr>
            <a:r>
              <a:rPr lang="en-US" altLang="en-US" smtClean="0"/>
              <a:t>Therapy allowed for lower risperidone dose: mean 1.98 mg/day for Combined group, v. 2.26 mg/day for medication only group</a:t>
            </a:r>
          </a:p>
          <a:p>
            <a:pPr eaLnBrk="1" hangingPunct="1">
              <a:lnSpc>
                <a:spcPct val="90000"/>
              </a:lnSpc>
              <a:defRPr/>
            </a:pPr>
            <a:r>
              <a:rPr lang="en-US" altLang="en-US" smtClean="0"/>
              <a:t>Parent training program manualized &amp; based on ABA</a:t>
            </a:r>
          </a:p>
          <a:p>
            <a:pPr eaLnBrk="1" hangingPunct="1">
              <a:lnSpc>
                <a:spcPct val="90000"/>
              </a:lnSpc>
              <a:defRPr/>
            </a:pPr>
            <a:r>
              <a:rPr lang="en-US" altLang="en-US" smtClean="0"/>
              <a:t>No Parent Training-only condition in study.</a:t>
            </a:r>
          </a:p>
        </p:txBody>
      </p:sp>
    </p:spTree>
    <p:extLst>
      <p:ext uri="{BB962C8B-B14F-4D97-AF65-F5344CB8AC3E}">
        <p14:creationId xmlns:p14="http://schemas.microsoft.com/office/powerpoint/2010/main" val="2616780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eaLnBrk="1" hangingPunct="1">
              <a:defRPr/>
            </a:pPr>
            <a:r>
              <a:rPr lang="en-US" altLang="en-US" sz="4000" smtClean="0"/>
              <a:t>Aripiprazole (Abilify)</a:t>
            </a:r>
            <a:br>
              <a:rPr lang="en-US" altLang="en-US" sz="4000" smtClean="0"/>
            </a:br>
            <a:r>
              <a:rPr lang="en-US" altLang="en-US" sz="4000" smtClean="0"/>
              <a:t> </a:t>
            </a:r>
            <a:r>
              <a:rPr lang="en-US" altLang="en-US" sz="3200" smtClean="0"/>
              <a:t>[A. Robb @ CNMC]</a:t>
            </a:r>
          </a:p>
        </p:txBody>
      </p:sp>
      <p:sp>
        <p:nvSpPr>
          <p:cNvPr id="110595" name="Rectangle 3"/>
          <p:cNvSpPr>
            <a:spLocks noGrp="1" noChangeArrowheads="1"/>
          </p:cNvSpPr>
          <p:nvPr>
            <p:ph type="body" idx="1"/>
          </p:nvPr>
        </p:nvSpPr>
        <p:spPr/>
        <p:txBody>
          <a:bodyPr/>
          <a:lstStyle/>
          <a:p>
            <a:pPr eaLnBrk="1" hangingPunct="1">
              <a:lnSpc>
                <a:spcPct val="90000"/>
              </a:lnSpc>
              <a:defRPr/>
            </a:pPr>
            <a:r>
              <a:rPr lang="en-US" altLang="en-US" sz="2800" smtClean="0"/>
              <a:t>2</a:t>
            </a:r>
            <a:r>
              <a:rPr lang="en-US" altLang="en-US" sz="2800" baseline="30000" smtClean="0"/>
              <a:t>nd</a:t>
            </a:r>
            <a:r>
              <a:rPr lang="en-US" altLang="en-US" sz="2800" smtClean="0"/>
              <a:t> medication FDA approved for treatment of irritability (tantrums, aggression, SIB) in Autism  </a:t>
            </a:r>
          </a:p>
          <a:p>
            <a:pPr eaLnBrk="1" hangingPunct="1">
              <a:lnSpc>
                <a:spcPct val="90000"/>
              </a:lnSpc>
              <a:defRPr/>
            </a:pPr>
            <a:r>
              <a:rPr lang="en-US" altLang="en-US" sz="2800" smtClean="0"/>
              <a:t>2 double blind placebo controlled 8 week trials; 6-17 yo with autism and irritability as defined by score </a:t>
            </a:r>
            <a:r>
              <a:rPr lang="en-US" altLang="en-US" sz="2800" u="sng" smtClean="0"/>
              <a:t>&gt;</a:t>
            </a:r>
            <a:r>
              <a:rPr lang="en-US" altLang="en-US" sz="2800" smtClean="0"/>
              <a:t>18 on the ABC irritability scale</a:t>
            </a:r>
          </a:p>
          <a:p>
            <a:pPr eaLnBrk="1" hangingPunct="1">
              <a:lnSpc>
                <a:spcPct val="90000"/>
              </a:lnSpc>
              <a:defRPr/>
            </a:pPr>
            <a:r>
              <a:rPr lang="en-US" altLang="en-US" sz="2800" smtClean="0"/>
              <a:t>Outcome is change in ABC-I from baseline to week 8 </a:t>
            </a:r>
          </a:p>
          <a:p>
            <a:pPr eaLnBrk="1" hangingPunct="1">
              <a:lnSpc>
                <a:spcPct val="90000"/>
              </a:lnSpc>
              <a:defRPr/>
            </a:pPr>
            <a:r>
              <a:rPr lang="en-US" altLang="en-US" sz="2800" smtClean="0"/>
              <a:t>Flexible dose 1:1 Aripiprazole 2mg-15 mg (n 47) v. Pbo (n 51): Aripiprazole dropped 12.9 points v. 5.0 for placebo reflecting a significant reduction in irritability.</a:t>
            </a:r>
            <a:r>
              <a:rPr lang="en-US" altLang="en-US" sz="2400" smtClean="0"/>
              <a:t> </a:t>
            </a:r>
          </a:p>
        </p:txBody>
      </p:sp>
    </p:spTree>
    <p:extLst>
      <p:ext uri="{BB962C8B-B14F-4D97-AF65-F5344CB8AC3E}">
        <p14:creationId xmlns:p14="http://schemas.microsoft.com/office/powerpoint/2010/main" val="2559775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en-US" altLang="en-US" sz="4000" smtClean="0"/>
              <a:t>Summary: atypicals</a:t>
            </a:r>
          </a:p>
        </p:txBody>
      </p:sp>
      <p:sp>
        <p:nvSpPr>
          <p:cNvPr id="84995" name="Rectangle 3"/>
          <p:cNvSpPr>
            <a:spLocks noGrp="1" noChangeArrowheads="1"/>
          </p:cNvSpPr>
          <p:nvPr>
            <p:ph type="body" idx="1"/>
          </p:nvPr>
        </p:nvSpPr>
        <p:spPr/>
        <p:txBody>
          <a:bodyPr/>
          <a:lstStyle/>
          <a:p>
            <a:pPr eaLnBrk="1" hangingPunct="1">
              <a:lnSpc>
                <a:spcPct val="80000"/>
              </a:lnSpc>
              <a:defRPr/>
            </a:pPr>
            <a:r>
              <a:rPr lang="en-US" altLang="en-US" sz="2800" smtClean="0"/>
              <a:t>Risperdal best studied. RUPP noted 50% decline in irritability, hyperactivity, stereotypy- all worsened when crossed over to placebo. [Aman IMFAR]</a:t>
            </a:r>
          </a:p>
          <a:p>
            <a:pPr eaLnBrk="1" hangingPunct="1">
              <a:lnSpc>
                <a:spcPct val="80000"/>
              </a:lnSpc>
              <a:defRPr/>
            </a:pPr>
            <a:r>
              <a:rPr lang="en-US" altLang="en-US" sz="2800" smtClean="0"/>
              <a:t>Only </a:t>
            </a:r>
            <a:r>
              <a:rPr lang="en-US" altLang="en-US" sz="2800" u="sng" smtClean="0"/>
              <a:t>open label</a:t>
            </a:r>
            <a:r>
              <a:rPr lang="en-US" altLang="en-US" sz="2800" smtClean="0"/>
              <a:t> studies have found improvement in communication and social behaviors</a:t>
            </a:r>
          </a:p>
          <a:p>
            <a:pPr eaLnBrk="1" hangingPunct="1">
              <a:lnSpc>
                <a:spcPct val="80000"/>
              </a:lnSpc>
              <a:defRPr/>
            </a:pPr>
            <a:r>
              <a:rPr lang="en-US" altLang="en-US" sz="2800" smtClean="0"/>
              <a:t>Reduction in restricted/repetitive behaviors demonstrated in many trials</a:t>
            </a:r>
          </a:p>
          <a:p>
            <a:pPr eaLnBrk="1" hangingPunct="1">
              <a:lnSpc>
                <a:spcPct val="80000"/>
              </a:lnSpc>
              <a:defRPr/>
            </a:pPr>
            <a:r>
              <a:rPr lang="en-US" altLang="en-US" sz="2800" smtClean="0"/>
              <a:t>Significant side effects – including metabolic syndrome (weight gain, risk of Diabetes, increased prolactin, etc). Sedation tends to diminish over time. </a:t>
            </a:r>
          </a:p>
          <a:p>
            <a:pPr eaLnBrk="1" hangingPunct="1">
              <a:lnSpc>
                <a:spcPct val="80000"/>
              </a:lnSpc>
              <a:buFont typeface="Wingdings" pitchFamily="2" charset="2"/>
              <a:buNone/>
              <a:defRPr/>
            </a:pPr>
            <a:endParaRPr lang="en-US" altLang="en-US" sz="2800" smtClean="0"/>
          </a:p>
        </p:txBody>
      </p:sp>
    </p:spTree>
    <p:extLst>
      <p:ext uri="{BB962C8B-B14F-4D97-AF65-F5344CB8AC3E}">
        <p14:creationId xmlns:p14="http://schemas.microsoft.com/office/powerpoint/2010/main" val="2251101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altLang="en-US" smtClean="0"/>
              <a:t>Stimulants</a:t>
            </a:r>
          </a:p>
        </p:txBody>
      </p:sp>
      <p:sp>
        <p:nvSpPr>
          <p:cNvPr id="86019" name="Rectangle 3"/>
          <p:cNvSpPr>
            <a:spLocks noGrp="1" noChangeArrowheads="1"/>
          </p:cNvSpPr>
          <p:nvPr>
            <p:ph type="body" idx="1"/>
          </p:nvPr>
        </p:nvSpPr>
        <p:spPr>
          <a:xfrm>
            <a:off x="457200" y="1295400"/>
            <a:ext cx="7848600" cy="5334000"/>
          </a:xfrm>
        </p:spPr>
        <p:txBody>
          <a:bodyPr/>
          <a:lstStyle/>
          <a:p>
            <a:pPr eaLnBrk="1" hangingPunct="1">
              <a:lnSpc>
                <a:spcPct val="90000"/>
              </a:lnSpc>
              <a:defRPr/>
            </a:pPr>
            <a:r>
              <a:rPr lang="en-US" altLang="en-US" smtClean="0"/>
              <a:t>Quintana </a:t>
            </a:r>
            <a:r>
              <a:rPr lang="ja-JP" altLang="en-US" smtClean="0"/>
              <a:t>’</a:t>
            </a:r>
            <a:r>
              <a:rPr lang="en-US" altLang="ja-JP" smtClean="0"/>
              <a:t>95 double blind placebo controlled study: benefits hyperactivity/irritability (teacher report) </a:t>
            </a:r>
          </a:p>
          <a:p>
            <a:pPr eaLnBrk="1" hangingPunct="1">
              <a:lnSpc>
                <a:spcPct val="90000"/>
              </a:lnSpc>
              <a:defRPr/>
            </a:pPr>
            <a:r>
              <a:rPr lang="en-US" altLang="en-US" smtClean="0"/>
              <a:t>Variable responses.  Can help hyperactivity, inattention,  and impulsivity</a:t>
            </a:r>
          </a:p>
          <a:p>
            <a:pPr eaLnBrk="1" hangingPunct="1">
              <a:lnSpc>
                <a:spcPct val="90000"/>
              </a:lnSpc>
              <a:defRPr/>
            </a:pPr>
            <a:r>
              <a:rPr lang="en-US" altLang="en-US" smtClean="0"/>
              <a:t>Side effects: increased anxiety and irritability, and further social withdrawal. May see confusion, psychosis, and treatment emergent tics- all unusual in neurotypical youth. [J McCracken J Clin Psych 2005:66]</a:t>
            </a:r>
          </a:p>
          <a:p>
            <a:pPr eaLnBrk="1" hangingPunct="1">
              <a:lnSpc>
                <a:spcPct val="90000"/>
              </a:lnSpc>
              <a:defRPr/>
            </a:pPr>
            <a:r>
              <a:rPr lang="en-US" altLang="en-US" smtClean="0"/>
              <a:t>Stereotypies can also increase</a:t>
            </a:r>
          </a:p>
        </p:txBody>
      </p:sp>
    </p:spTree>
    <p:extLst>
      <p:ext uri="{BB962C8B-B14F-4D97-AF65-F5344CB8AC3E}">
        <p14:creationId xmlns:p14="http://schemas.microsoft.com/office/powerpoint/2010/main" val="4059073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altLang="en-US" smtClean="0"/>
              <a:t>A-2 Agonists</a:t>
            </a:r>
          </a:p>
        </p:txBody>
      </p:sp>
      <p:sp>
        <p:nvSpPr>
          <p:cNvPr id="88067" name="Rectangle 3"/>
          <p:cNvSpPr>
            <a:spLocks noGrp="1" noChangeArrowheads="1"/>
          </p:cNvSpPr>
          <p:nvPr>
            <p:ph type="body" idx="1"/>
          </p:nvPr>
        </p:nvSpPr>
        <p:spPr/>
        <p:txBody>
          <a:bodyPr/>
          <a:lstStyle/>
          <a:p>
            <a:pPr eaLnBrk="1" hangingPunct="1">
              <a:lnSpc>
                <a:spcPct val="90000"/>
              </a:lnSpc>
              <a:defRPr/>
            </a:pPr>
            <a:r>
              <a:rPr lang="en-US" altLang="en-US" smtClean="0"/>
              <a:t>Guanfacine and Clonidine open trials suggest efficacy for impulsivity, aggression, hyperactivity and other difficult behaviors</a:t>
            </a:r>
          </a:p>
          <a:p>
            <a:pPr eaLnBrk="1" hangingPunct="1">
              <a:lnSpc>
                <a:spcPct val="90000"/>
              </a:lnSpc>
              <a:defRPr/>
            </a:pPr>
            <a:r>
              <a:rPr lang="en-US" altLang="en-US" smtClean="0"/>
              <a:t>Greatest response seen with tics, insomnia, hyperactivity and inattention</a:t>
            </a:r>
          </a:p>
          <a:p>
            <a:pPr eaLnBrk="1" hangingPunct="1">
              <a:lnSpc>
                <a:spcPct val="90000"/>
              </a:lnSpc>
              <a:defRPr/>
            </a:pPr>
            <a:r>
              <a:rPr lang="en-US" altLang="en-US" smtClean="0"/>
              <a:t>May be first line treatments for aggression in some kids</a:t>
            </a:r>
          </a:p>
        </p:txBody>
      </p:sp>
    </p:spTree>
    <p:extLst>
      <p:ext uri="{BB962C8B-B14F-4D97-AF65-F5344CB8AC3E}">
        <p14:creationId xmlns:p14="http://schemas.microsoft.com/office/powerpoint/2010/main" val="3070818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r>
              <a:rPr lang="en-US" altLang="en-US" smtClean="0"/>
              <a:t>B-adrenergic/ Buspirone</a:t>
            </a:r>
          </a:p>
        </p:txBody>
      </p:sp>
      <p:sp>
        <p:nvSpPr>
          <p:cNvPr id="89091" name="Rectangle 3"/>
          <p:cNvSpPr>
            <a:spLocks noGrp="1" noChangeArrowheads="1"/>
          </p:cNvSpPr>
          <p:nvPr>
            <p:ph type="body" idx="1"/>
          </p:nvPr>
        </p:nvSpPr>
        <p:spPr/>
        <p:txBody>
          <a:bodyPr/>
          <a:lstStyle/>
          <a:p>
            <a:pPr eaLnBrk="1" hangingPunct="1">
              <a:lnSpc>
                <a:spcPct val="90000"/>
              </a:lnSpc>
              <a:defRPr/>
            </a:pPr>
            <a:r>
              <a:rPr lang="en-US" dirty="0" smtClean="0">
                <a:ea typeface="+mn-ea"/>
              </a:rPr>
              <a:t>B-blockers(propranolol) reported to reduce aggression and self injury in some small open label trials in adults</a:t>
            </a:r>
          </a:p>
          <a:p>
            <a:pPr eaLnBrk="1" hangingPunct="1">
              <a:lnSpc>
                <a:spcPct val="90000"/>
              </a:lnSpc>
              <a:defRPr/>
            </a:pPr>
            <a:r>
              <a:rPr lang="en-US" dirty="0" smtClean="0">
                <a:ea typeface="+mn-ea"/>
              </a:rPr>
              <a:t>Buspirone (5HT1a partial agonist): small open label trials had mixed results- may benefit anxiety, irritability, tantrums and hyperactivity doses 10-45 mg/day </a:t>
            </a:r>
            <a:r>
              <a:rPr lang="en-US" sz="2400" dirty="0" smtClean="0">
                <a:ea typeface="+mn-ea"/>
              </a:rPr>
              <a:t>[</a:t>
            </a:r>
            <a:r>
              <a:rPr lang="en-US" sz="2400" dirty="0" err="1" smtClean="0">
                <a:ea typeface="+mn-ea"/>
              </a:rPr>
              <a:t>Buitelaar</a:t>
            </a:r>
            <a:r>
              <a:rPr lang="en-US" sz="2400" dirty="0" smtClean="0">
                <a:ea typeface="+mn-ea"/>
              </a:rPr>
              <a:t> et al 1998 J </a:t>
            </a:r>
            <a:r>
              <a:rPr lang="en-US" sz="2400" dirty="0" err="1" smtClean="0">
                <a:ea typeface="+mn-ea"/>
              </a:rPr>
              <a:t>Clin</a:t>
            </a:r>
            <a:r>
              <a:rPr lang="en-US" sz="2400" dirty="0" smtClean="0">
                <a:ea typeface="+mn-ea"/>
              </a:rPr>
              <a:t> Psych 59:56-59]</a:t>
            </a:r>
          </a:p>
          <a:p>
            <a:pPr eaLnBrk="1" hangingPunct="1">
              <a:lnSpc>
                <a:spcPct val="90000"/>
              </a:lnSpc>
              <a:defRPr/>
            </a:pPr>
            <a:r>
              <a:rPr lang="en-US" dirty="0" smtClean="0">
                <a:ea typeface="+mn-ea"/>
              </a:rPr>
              <a:t>Buspirone trial in younger ASD kids suggests efficacy </a:t>
            </a:r>
            <a:r>
              <a:rPr lang="en-US" sz="2800" dirty="0" smtClean="0">
                <a:ea typeface="+mn-ea"/>
              </a:rPr>
              <a:t>[NIMH trial, Diane </a:t>
            </a:r>
            <a:r>
              <a:rPr lang="en-US" sz="2800" dirty="0" err="1" smtClean="0">
                <a:ea typeface="+mn-ea"/>
              </a:rPr>
              <a:t>Chugani</a:t>
            </a:r>
            <a:r>
              <a:rPr lang="en-US" sz="2800" dirty="0" smtClean="0">
                <a:ea typeface="+mn-ea"/>
              </a:rPr>
              <a:t> et al, Wayne State:  neuroimaging changes with </a:t>
            </a:r>
            <a:r>
              <a:rPr lang="en-US" sz="2800" dirty="0" err="1" smtClean="0">
                <a:ea typeface="+mn-ea"/>
              </a:rPr>
              <a:t>rx</a:t>
            </a:r>
            <a:r>
              <a:rPr lang="en-US" sz="2800" dirty="0" smtClean="0">
                <a:ea typeface="+mn-ea"/>
              </a:rPr>
              <a:t>]</a:t>
            </a:r>
            <a:endParaRPr lang="en-US" dirty="0" smtClean="0">
              <a:ea typeface="+mn-ea"/>
            </a:endParaRPr>
          </a:p>
          <a:p>
            <a:pPr eaLnBrk="1" hangingPunct="1">
              <a:lnSpc>
                <a:spcPct val="90000"/>
              </a:lnSpc>
              <a:buFont typeface="Wingdings" pitchFamily="2" charset="2"/>
              <a:buNone/>
              <a:defRPr/>
            </a:pPr>
            <a:endParaRPr lang="en-US" dirty="0" smtClean="0">
              <a:ea typeface="+mn-ea"/>
            </a:endParaRPr>
          </a:p>
        </p:txBody>
      </p:sp>
    </p:spTree>
    <p:extLst>
      <p:ext uri="{BB962C8B-B14F-4D97-AF65-F5344CB8AC3E}">
        <p14:creationId xmlns:p14="http://schemas.microsoft.com/office/powerpoint/2010/main" val="4130797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n-US" altLang="en-US" sz="4000" smtClean="0"/>
              <a:t>Investigational Agents: Minocycline</a:t>
            </a:r>
          </a:p>
        </p:txBody>
      </p:sp>
      <p:sp>
        <p:nvSpPr>
          <p:cNvPr id="91139" name="Rectangle 3"/>
          <p:cNvSpPr>
            <a:spLocks noGrp="1" noChangeArrowheads="1"/>
          </p:cNvSpPr>
          <p:nvPr>
            <p:ph type="body" idx="1"/>
          </p:nvPr>
        </p:nvSpPr>
        <p:spPr/>
        <p:txBody>
          <a:bodyPr/>
          <a:lstStyle/>
          <a:p>
            <a:pPr eaLnBrk="1" hangingPunct="1">
              <a:lnSpc>
                <a:spcPct val="80000"/>
              </a:lnSpc>
              <a:defRPr/>
            </a:pPr>
            <a:r>
              <a:rPr lang="en-US" altLang="en-US" sz="2800" smtClean="0"/>
              <a:t>Minocycline for regressive autism: Open label  NIH trial</a:t>
            </a:r>
          </a:p>
          <a:p>
            <a:pPr eaLnBrk="1" hangingPunct="1">
              <a:lnSpc>
                <a:spcPct val="80000"/>
              </a:lnSpc>
              <a:defRPr/>
            </a:pPr>
            <a:r>
              <a:rPr lang="en-US" altLang="en-US" sz="2800" smtClean="0"/>
              <a:t>Efficacy in neurodegenerative conditions (Huntington</a:t>
            </a:r>
            <a:r>
              <a:rPr lang="ja-JP" altLang="en-US" sz="2800" smtClean="0"/>
              <a:t>’</a:t>
            </a:r>
            <a:r>
              <a:rPr lang="en-US" altLang="ja-JP" sz="2800" smtClean="0"/>
              <a:t>s, MS, ALS).  </a:t>
            </a:r>
          </a:p>
          <a:p>
            <a:pPr eaLnBrk="1" hangingPunct="1">
              <a:lnSpc>
                <a:spcPct val="80000"/>
              </a:lnSpc>
              <a:defRPr/>
            </a:pPr>
            <a:r>
              <a:rPr lang="en-US" altLang="en-US" sz="2800" smtClean="0"/>
              <a:t>Theory: Neuroglial activation/chronic inflammation plays role in initiating and maintaining neuropathlogy of autism. Minocycline is an inhibitor of microglial activation. </a:t>
            </a:r>
          </a:p>
          <a:p>
            <a:pPr eaLnBrk="1" hangingPunct="1">
              <a:lnSpc>
                <a:spcPct val="80000"/>
              </a:lnSpc>
              <a:defRPr/>
            </a:pPr>
            <a:r>
              <a:rPr lang="en-US" altLang="en-US" sz="2800" smtClean="0"/>
              <a:t>Primary outcome measure CSF cytokines/chemokines; secondary outcome behavioral changes</a:t>
            </a:r>
          </a:p>
          <a:p>
            <a:pPr eaLnBrk="1" hangingPunct="1">
              <a:lnSpc>
                <a:spcPct val="80000"/>
              </a:lnSpc>
              <a:buFont typeface="Wingdings" pitchFamily="2" charset="2"/>
              <a:buNone/>
              <a:defRPr/>
            </a:pPr>
            <a:endParaRPr lang="en-US" altLang="en-US" sz="2400" smtClean="0"/>
          </a:p>
          <a:p>
            <a:pPr eaLnBrk="1" hangingPunct="1">
              <a:lnSpc>
                <a:spcPct val="80000"/>
              </a:lnSpc>
              <a:buFont typeface="Wingdings" pitchFamily="2" charset="2"/>
              <a:buNone/>
              <a:defRPr/>
            </a:pPr>
            <a:r>
              <a:rPr lang="en-US" altLang="en-US" sz="2400" smtClean="0"/>
              <a:t>	Neville D. and Pardo C., 2009   </a:t>
            </a:r>
          </a:p>
        </p:txBody>
      </p:sp>
    </p:spTree>
    <p:extLst>
      <p:ext uri="{BB962C8B-B14F-4D97-AF65-F5344CB8AC3E}">
        <p14:creationId xmlns:p14="http://schemas.microsoft.com/office/powerpoint/2010/main" val="2320795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457200" y="0"/>
            <a:ext cx="8229600" cy="1143000"/>
          </a:xfrm>
        </p:spPr>
        <p:txBody>
          <a:bodyPr/>
          <a:lstStyle/>
          <a:p>
            <a:pPr eaLnBrk="1" hangingPunct="1">
              <a:defRPr/>
            </a:pPr>
            <a:r>
              <a:rPr lang="en-US" altLang="en-US" smtClean="0"/>
              <a:t>Investigational: Riluzole </a:t>
            </a:r>
          </a:p>
        </p:txBody>
      </p:sp>
      <p:sp>
        <p:nvSpPr>
          <p:cNvPr id="92163" name="Rectangle 3"/>
          <p:cNvSpPr>
            <a:spLocks noGrp="1" noChangeArrowheads="1"/>
          </p:cNvSpPr>
          <p:nvPr>
            <p:ph type="body" idx="1"/>
          </p:nvPr>
        </p:nvSpPr>
        <p:spPr>
          <a:xfrm>
            <a:off x="457200" y="990600"/>
            <a:ext cx="8229600" cy="5715000"/>
          </a:xfrm>
        </p:spPr>
        <p:txBody>
          <a:bodyPr/>
          <a:lstStyle/>
          <a:p>
            <a:pPr eaLnBrk="1" hangingPunct="1">
              <a:lnSpc>
                <a:spcPct val="90000"/>
              </a:lnSpc>
              <a:defRPr/>
            </a:pPr>
            <a:r>
              <a:rPr lang="en-US" altLang="en-US" sz="2800" smtClean="0"/>
              <a:t>Riluzole: Efficacious in rx of adults with OCD- modulates increased glutamate postulated to play a role in the circuitry thought to underlie OCD symptoms [P. Grant et al, J of Child an Adolescent Psychopharmacology, 17:761-67, 2007]</a:t>
            </a:r>
          </a:p>
          <a:p>
            <a:pPr eaLnBrk="1" hangingPunct="1">
              <a:lnSpc>
                <a:spcPct val="90000"/>
              </a:lnSpc>
              <a:defRPr/>
            </a:pPr>
            <a:r>
              <a:rPr lang="en-US" altLang="en-US" sz="2800" smtClean="0"/>
              <a:t>Theory:  Repetitive behaviors in ASD may be linked to increased glutamate, the primary excitatory NT in CNS</a:t>
            </a:r>
          </a:p>
          <a:p>
            <a:pPr eaLnBrk="1" hangingPunct="1">
              <a:lnSpc>
                <a:spcPct val="90000"/>
              </a:lnSpc>
              <a:defRPr/>
            </a:pPr>
            <a:r>
              <a:rPr lang="en-US" altLang="en-US" sz="2800" smtClean="0"/>
              <a:t>NIH: Paul Grant/ Sarah Spence et al- Placebo controlled 12 wk trial comparing 30 kids with OCD to 30 with OCD plus an ASD, followed by 3 mo. open label for both groups. Measures include repetitive behaviors, obsessions, anxiety and depression.</a:t>
            </a:r>
          </a:p>
          <a:p>
            <a:pPr eaLnBrk="1" hangingPunct="1">
              <a:lnSpc>
                <a:spcPct val="90000"/>
              </a:lnSpc>
              <a:defRPr/>
            </a:pPr>
            <a:r>
              <a:rPr lang="en-US" altLang="en-US" sz="2800" smtClean="0"/>
              <a:t>Side effects:  well tolerated, however some developed liver enzyme elevations in OCD study</a:t>
            </a:r>
          </a:p>
        </p:txBody>
      </p:sp>
    </p:spTree>
    <p:extLst>
      <p:ext uri="{BB962C8B-B14F-4D97-AF65-F5344CB8AC3E}">
        <p14:creationId xmlns:p14="http://schemas.microsoft.com/office/powerpoint/2010/main" val="930620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pPr eaLnBrk="1" hangingPunct="1">
              <a:defRPr/>
            </a:pPr>
            <a:r>
              <a:rPr lang="en-US" altLang="en-US" sz="4000" smtClean="0"/>
              <a:t>Investigational: Donepezil (Aricept)</a:t>
            </a:r>
          </a:p>
        </p:txBody>
      </p:sp>
      <p:sp>
        <p:nvSpPr>
          <p:cNvPr id="93187" name="Rectangle 3"/>
          <p:cNvSpPr>
            <a:spLocks noGrp="1" noChangeArrowheads="1"/>
          </p:cNvSpPr>
          <p:nvPr>
            <p:ph type="body" idx="1"/>
          </p:nvPr>
        </p:nvSpPr>
        <p:spPr/>
        <p:txBody>
          <a:bodyPr/>
          <a:lstStyle/>
          <a:p>
            <a:pPr eaLnBrk="1" hangingPunct="1">
              <a:lnSpc>
                <a:spcPct val="80000"/>
              </a:lnSpc>
              <a:defRPr/>
            </a:pPr>
            <a:r>
              <a:rPr lang="en-US" altLang="en-US" sz="2800" smtClean="0"/>
              <a:t>Hypothesis:  Poor sleep architecture impacts development, and donepezil increases REM</a:t>
            </a:r>
          </a:p>
          <a:p>
            <a:pPr eaLnBrk="1" hangingPunct="1">
              <a:lnSpc>
                <a:spcPct val="80000"/>
              </a:lnSpc>
              <a:defRPr/>
            </a:pPr>
            <a:r>
              <a:rPr lang="en-US" altLang="en-US" sz="2800" smtClean="0"/>
              <a:t>Mechanism: enhances cholinergic function (presumed mechanism of action in Alzheimer's)</a:t>
            </a:r>
          </a:p>
          <a:p>
            <a:pPr eaLnBrk="1" hangingPunct="1">
              <a:lnSpc>
                <a:spcPct val="80000"/>
              </a:lnSpc>
              <a:defRPr/>
            </a:pPr>
            <a:r>
              <a:rPr lang="en-US" altLang="en-US" sz="2800" smtClean="0"/>
              <a:t>NIH Open label study 16 kids, 2-10. Low REM sleep confirmed with sleep study (PSG) over 2 nights. Study completed.</a:t>
            </a:r>
          </a:p>
          <a:p>
            <a:pPr eaLnBrk="1" hangingPunct="1">
              <a:lnSpc>
                <a:spcPct val="80000"/>
              </a:lnSpc>
              <a:defRPr/>
            </a:pPr>
            <a:r>
              <a:rPr lang="en-US" altLang="en-US" sz="2800" smtClean="0"/>
              <a:t>Primary outcome measure REM%; secondary outcome developmental &amp; behavioral changes (CGI, DD-GAS, PDD-BI, VABS, ADOS)</a:t>
            </a:r>
          </a:p>
          <a:p>
            <a:pPr eaLnBrk="1" hangingPunct="1">
              <a:lnSpc>
                <a:spcPct val="80000"/>
              </a:lnSpc>
              <a:buFont typeface="Wingdings" pitchFamily="2" charset="2"/>
              <a:buNone/>
              <a:defRPr/>
            </a:pPr>
            <a:r>
              <a:rPr lang="en-US" altLang="en-US" sz="2400" smtClean="0"/>
              <a:t>	Buckley A et al</a:t>
            </a:r>
          </a:p>
        </p:txBody>
      </p:sp>
    </p:spTree>
    <p:extLst>
      <p:ext uri="{BB962C8B-B14F-4D97-AF65-F5344CB8AC3E}">
        <p14:creationId xmlns:p14="http://schemas.microsoft.com/office/powerpoint/2010/main" val="40841575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altLang="en-US" sz="4000" smtClean="0"/>
              <a:t>Investigational: Oxytocin </a:t>
            </a:r>
            <a:br>
              <a:rPr lang="en-US" altLang="en-US" sz="4000" smtClean="0"/>
            </a:br>
            <a:r>
              <a:rPr lang="en-US" altLang="en-US" sz="2400" smtClean="0"/>
              <a:t>[reviewed in Hollander et al, Biol Psychiatry 2007; 61:498-503]</a:t>
            </a:r>
          </a:p>
        </p:txBody>
      </p:sp>
      <p:sp>
        <p:nvSpPr>
          <p:cNvPr id="95235" name="Rectangle 3"/>
          <p:cNvSpPr>
            <a:spLocks noGrp="1" noChangeArrowheads="1"/>
          </p:cNvSpPr>
          <p:nvPr>
            <p:ph type="body" idx="1"/>
          </p:nvPr>
        </p:nvSpPr>
        <p:spPr/>
        <p:txBody>
          <a:bodyPr/>
          <a:lstStyle/>
          <a:p>
            <a:pPr eaLnBrk="1" hangingPunct="1">
              <a:lnSpc>
                <a:spcPct val="80000"/>
              </a:lnSpc>
              <a:defRPr/>
            </a:pPr>
            <a:r>
              <a:rPr lang="en-US" sz="2800" dirty="0" smtClean="0">
                <a:ea typeface="+mn-ea"/>
              </a:rPr>
              <a:t>Linked to social recognition/affiliation/pair bonding in rodents and </a:t>
            </a:r>
            <a:r>
              <a:rPr lang="en-US" sz="2800" dirty="0" err="1" smtClean="0">
                <a:ea typeface="+mn-ea"/>
              </a:rPr>
              <a:t>prosocial</a:t>
            </a:r>
            <a:r>
              <a:rPr lang="en-US" sz="2800" dirty="0" smtClean="0">
                <a:ea typeface="+mn-ea"/>
              </a:rPr>
              <a:t> behaviors in humans. Hollander, </a:t>
            </a:r>
            <a:r>
              <a:rPr lang="en-US" sz="2800" dirty="0" err="1" smtClean="0">
                <a:ea typeface="+mn-ea"/>
              </a:rPr>
              <a:t>Anagnostou</a:t>
            </a:r>
            <a:r>
              <a:rPr lang="en-US" sz="2800" dirty="0" smtClean="0">
                <a:ea typeface="+mn-ea"/>
              </a:rPr>
              <a:t> et al suggest that it may facilitate social information processing in those with autism</a:t>
            </a:r>
          </a:p>
          <a:p>
            <a:pPr eaLnBrk="1" hangingPunct="1">
              <a:lnSpc>
                <a:spcPct val="80000"/>
              </a:lnSpc>
              <a:defRPr/>
            </a:pPr>
            <a:r>
              <a:rPr lang="en-US" sz="2800" dirty="0" smtClean="0">
                <a:ea typeface="+mn-ea"/>
              </a:rPr>
              <a:t>Animal studies: role of oxytocin in grooming and repetitive behaviors.</a:t>
            </a:r>
          </a:p>
          <a:p>
            <a:pPr eaLnBrk="1" hangingPunct="1">
              <a:lnSpc>
                <a:spcPct val="80000"/>
              </a:lnSpc>
              <a:defRPr/>
            </a:pPr>
            <a:r>
              <a:rPr lang="en-US" sz="2800" dirty="0" smtClean="0">
                <a:ea typeface="+mn-ea"/>
              </a:rPr>
              <a:t>Lower plasma levels of oxytocin found in autistic youth [</a:t>
            </a:r>
            <a:r>
              <a:rPr lang="en-US" sz="2800" dirty="0" err="1" smtClean="0">
                <a:ea typeface="+mn-ea"/>
              </a:rPr>
              <a:t>Modahl</a:t>
            </a:r>
            <a:r>
              <a:rPr lang="en-US" sz="2800" dirty="0" smtClean="0">
                <a:ea typeface="+mn-ea"/>
              </a:rPr>
              <a:t> et al 98]</a:t>
            </a:r>
          </a:p>
          <a:p>
            <a:pPr eaLnBrk="1" hangingPunct="1">
              <a:lnSpc>
                <a:spcPct val="80000"/>
              </a:lnSpc>
              <a:defRPr/>
            </a:pPr>
            <a:r>
              <a:rPr lang="en-US" sz="2800" dirty="0" smtClean="0">
                <a:ea typeface="+mn-ea"/>
              </a:rPr>
              <a:t>Hollander 03- ASD adults infused with oxytocin had decreased repetitive behaviors (need to know/tell/ask, repeating, ordering, touching)</a:t>
            </a:r>
          </a:p>
          <a:p>
            <a:pPr eaLnBrk="1" hangingPunct="1">
              <a:lnSpc>
                <a:spcPct val="80000"/>
              </a:lnSpc>
              <a:buFont typeface="Wingdings" pitchFamily="2" charset="2"/>
              <a:buNone/>
              <a:defRPr/>
            </a:pPr>
            <a:endParaRPr lang="en-US" sz="2800" dirty="0" smtClean="0">
              <a:ea typeface="+mn-ea"/>
            </a:endParaRPr>
          </a:p>
          <a:p>
            <a:pPr eaLnBrk="1" hangingPunct="1">
              <a:lnSpc>
                <a:spcPct val="80000"/>
              </a:lnSpc>
              <a:buFont typeface="Wingdings" pitchFamily="2" charset="2"/>
              <a:buNone/>
              <a:defRPr/>
            </a:pPr>
            <a:endParaRPr lang="en-US" sz="2400" dirty="0" smtClean="0">
              <a:ea typeface="+mn-ea"/>
            </a:endParaRPr>
          </a:p>
          <a:p>
            <a:pPr eaLnBrk="1" hangingPunct="1">
              <a:lnSpc>
                <a:spcPct val="80000"/>
              </a:lnSpc>
              <a:defRPr/>
            </a:pPr>
            <a:endParaRPr lang="en-US" sz="2800" dirty="0" smtClean="0">
              <a:ea typeface="+mn-ea"/>
            </a:endParaRPr>
          </a:p>
        </p:txBody>
      </p:sp>
    </p:spTree>
    <p:extLst>
      <p:ext uri="{BB962C8B-B14F-4D97-AF65-F5344CB8AC3E}">
        <p14:creationId xmlns:p14="http://schemas.microsoft.com/office/powerpoint/2010/main" val="3816657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lgn="ctr" eaLnBrk="1" fontAlgn="auto" hangingPunct="1">
              <a:spcAft>
                <a:spcPts val="0"/>
              </a:spcAft>
              <a:defRPr/>
            </a:pPr>
            <a:r>
              <a:rPr lang="en-US" sz="4800" dirty="0" smtClean="0">
                <a:solidFill>
                  <a:srgbClr val="2F4691"/>
                </a:solidFill>
              </a:rPr>
              <a:t>ASD &amp; Mental Health</a:t>
            </a:r>
            <a:endParaRPr lang="en-US" sz="4800" dirty="0">
              <a:solidFill>
                <a:srgbClr val="2F4691"/>
              </a:solidFill>
            </a:endParaRPr>
          </a:p>
        </p:txBody>
      </p:sp>
      <p:sp>
        <p:nvSpPr>
          <p:cNvPr id="18434" name="Content Placeholder 2"/>
          <p:cNvSpPr>
            <a:spLocks noGrp="1"/>
          </p:cNvSpPr>
          <p:nvPr>
            <p:ph idx="1"/>
          </p:nvPr>
        </p:nvSpPr>
        <p:spPr>
          <a:xfrm>
            <a:off x="152400" y="1219200"/>
            <a:ext cx="8610600" cy="5257800"/>
          </a:xfrm>
        </p:spPr>
        <p:txBody>
          <a:bodyPr/>
          <a:lstStyle/>
          <a:p>
            <a:pPr marL="0" indent="0" eaLnBrk="1" hangingPunct="1">
              <a:buNone/>
            </a:pPr>
            <a:r>
              <a:rPr lang="en-US" altLang="en-US" sz="4000" b="1" dirty="0" smtClean="0"/>
              <a:t>Not well understood!     Why?</a:t>
            </a:r>
          </a:p>
          <a:p>
            <a:pPr marL="0" indent="0" eaLnBrk="1" hangingPunct="1">
              <a:buNone/>
            </a:pPr>
            <a:r>
              <a:rPr lang="en-US" altLang="en-US" sz="3600" dirty="0" smtClean="0"/>
              <a:t>1. DSM-IV  &amp; co-diagnoses (ADHD, OCD, SA)</a:t>
            </a:r>
          </a:p>
          <a:p>
            <a:pPr marL="0" indent="0" eaLnBrk="1" hangingPunct="1">
              <a:buNone/>
            </a:pPr>
            <a:endParaRPr lang="en-US" altLang="en-US" sz="3600" dirty="0" smtClean="0"/>
          </a:p>
          <a:p>
            <a:pPr marL="0" indent="0" eaLnBrk="1" hangingPunct="1">
              <a:buNone/>
            </a:pPr>
            <a:r>
              <a:rPr lang="en-US" altLang="en-US" sz="3600" dirty="0" smtClean="0"/>
              <a:t>2. Mismatch </a:t>
            </a:r>
            <a:r>
              <a:rPr lang="en-US" altLang="en-US" sz="3600" dirty="0"/>
              <a:t>between </a:t>
            </a:r>
            <a:r>
              <a:rPr lang="en-US" altLang="en-US" sz="3600" dirty="0" smtClean="0"/>
              <a:t>criteria  &amp; ASD reality </a:t>
            </a:r>
          </a:p>
          <a:p>
            <a:pPr marL="0" indent="0" eaLnBrk="1" hangingPunct="1">
              <a:buNone/>
            </a:pPr>
            <a:endParaRPr lang="en-US" altLang="en-US" sz="3600" dirty="0"/>
          </a:p>
          <a:p>
            <a:pPr marL="0" indent="0" eaLnBrk="1" hangingPunct="1">
              <a:buNone/>
            </a:pPr>
            <a:r>
              <a:rPr lang="en-US" altLang="en-US" sz="3600" dirty="0" smtClean="0"/>
              <a:t>3. Lack of awareness, training, certainty</a:t>
            </a:r>
          </a:p>
          <a:p>
            <a:pPr marL="274637" lvl="1" indent="0" eaLnBrk="1" hangingPunct="1">
              <a:buNone/>
            </a:pPr>
            <a:endParaRPr lang="en-US" altLang="en-US" sz="3600" dirty="0" smtClean="0"/>
          </a:p>
          <a:p>
            <a:pPr lvl="1" eaLnBrk="1" hangingPunct="1"/>
            <a:endParaRPr lang="en-US" altLang="en-US" sz="3600" dirty="0" smtClean="0"/>
          </a:p>
        </p:txBody>
      </p:sp>
    </p:spTree>
    <p:extLst>
      <p:ext uri="{BB962C8B-B14F-4D97-AF65-F5344CB8AC3E}">
        <p14:creationId xmlns:p14="http://schemas.microsoft.com/office/powerpoint/2010/main" val="32511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500"/>
                                        <p:tgtEl>
                                          <p:spTgt spid="1843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4">
                                            <p:txEl>
                                              <p:pRg st="5" end="5"/>
                                            </p:txEl>
                                          </p:spTgt>
                                        </p:tgtEl>
                                        <p:attrNameLst>
                                          <p:attrName>style.visibility</p:attrName>
                                        </p:attrNameLst>
                                      </p:cBhvr>
                                      <p:to>
                                        <p:strVal val="visible"/>
                                      </p:to>
                                    </p:set>
                                    <p:animEffect transition="in" filter="fade">
                                      <p:cBhvr>
                                        <p:cTn id="22"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57200" y="0"/>
            <a:ext cx="8229600" cy="1417638"/>
          </a:xfrm>
        </p:spPr>
        <p:txBody>
          <a:bodyPr/>
          <a:lstStyle/>
          <a:p>
            <a:pPr eaLnBrk="1" hangingPunct="1">
              <a:defRPr/>
            </a:pPr>
            <a:r>
              <a:rPr lang="en-US" altLang="en-US" smtClean="0"/>
              <a:t>Oxytocin Human Studies</a:t>
            </a:r>
          </a:p>
        </p:txBody>
      </p:sp>
      <p:sp>
        <p:nvSpPr>
          <p:cNvPr id="96259" name="Rectangle 3"/>
          <p:cNvSpPr>
            <a:spLocks noGrp="1" noChangeArrowheads="1"/>
          </p:cNvSpPr>
          <p:nvPr>
            <p:ph type="body" idx="1"/>
          </p:nvPr>
        </p:nvSpPr>
        <p:spPr>
          <a:xfrm>
            <a:off x="457200" y="1066800"/>
            <a:ext cx="8229600" cy="5791200"/>
          </a:xfrm>
        </p:spPr>
        <p:txBody>
          <a:bodyPr/>
          <a:lstStyle/>
          <a:p>
            <a:pPr eaLnBrk="1" hangingPunct="1">
              <a:lnSpc>
                <a:spcPct val="90000"/>
              </a:lnSpc>
              <a:defRPr/>
            </a:pPr>
            <a:r>
              <a:rPr lang="en-US" altLang="en-US" sz="2800" smtClean="0"/>
              <a:t>Kosfeld et al 05:  Intranasal oxytocin increased trust in game involving transferring money to an anonymous player- increased accepting of social risks and increased trust</a:t>
            </a:r>
          </a:p>
          <a:p>
            <a:pPr eaLnBrk="1" hangingPunct="1">
              <a:lnSpc>
                <a:spcPct val="90000"/>
              </a:lnSpc>
              <a:defRPr/>
            </a:pPr>
            <a:r>
              <a:rPr lang="en-US" altLang="en-US" sz="2800" smtClean="0"/>
              <a:t>Kirsch 05: anxiolytic effects? Enhances trust/prosocial behavior by dampening amygdala responsivity to social dangers</a:t>
            </a:r>
          </a:p>
          <a:p>
            <a:pPr eaLnBrk="1" hangingPunct="1">
              <a:lnSpc>
                <a:spcPct val="90000"/>
              </a:lnSpc>
              <a:defRPr/>
            </a:pPr>
            <a:r>
              <a:rPr lang="en-US" altLang="en-US" sz="2800" smtClean="0"/>
              <a:t>These animal and human studies led to Hollander</a:t>
            </a:r>
            <a:r>
              <a:rPr lang="ja-JP" altLang="en-US" sz="2800" smtClean="0"/>
              <a:t>’</a:t>
            </a:r>
            <a:r>
              <a:rPr lang="en-US" altLang="ja-JP" sz="2800" smtClean="0"/>
              <a:t>s  study re. whether oxytocin could increase social information processing in ASD </a:t>
            </a:r>
          </a:p>
          <a:p>
            <a:pPr eaLnBrk="1" hangingPunct="1">
              <a:lnSpc>
                <a:spcPct val="90000"/>
              </a:lnSpc>
              <a:defRPr/>
            </a:pPr>
            <a:r>
              <a:rPr lang="en-US" altLang="en-US" sz="2800" smtClean="0"/>
              <a:t>May enhance ability to infer another</a:t>
            </a:r>
            <a:r>
              <a:rPr lang="ja-JP" altLang="en-US" sz="2800" smtClean="0"/>
              <a:t>’</a:t>
            </a:r>
            <a:r>
              <a:rPr lang="en-US" altLang="ja-JP" sz="2800" smtClean="0"/>
              <a:t>s mental state, </a:t>
            </a:r>
            <a:r>
              <a:rPr lang="ja-JP" altLang="en-US" sz="2800" smtClean="0"/>
              <a:t>“</a:t>
            </a:r>
            <a:r>
              <a:rPr lang="en-US" altLang="ja-JP" sz="2800" smtClean="0"/>
              <a:t>mind-reading</a:t>
            </a:r>
            <a:r>
              <a:rPr lang="ja-JP" altLang="en-US" sz="2800" smtClean="0"/>
              <a:t>”</a:t>
            </a:r>
            <a:r>
              <a:rPr lang="en-US" altLang="ja-JP" sz="2800" smtClean="0"/>
              <a:t> </a:t>
            </a:r>
            <a:r>
              <a:rPr lang="en-US" altLang="ja-JP" sz="2400" smtClean="0"/>
              <a:t>[Domes et al, Biol Psychiatry 61:731-33, 2007]</a:t>
            </a:r>
          </a:p>
          <a:p>
            <a:pPr eaLnBrk="1" hangingPunct="1">
              <a:lnSpc>
                <a:spcPct val="90000"/>
              </a:lnSpc>
              <a:defRPr/>
            </a:pPr>
            <a:r>
              <a:rPr lang="en-US" altLang="en-US" sz="2800" smtClean="0"/>
              <a:t>NIH funding further studies.</a:t>
            </a:r>
          </a:p>
          <a:p>
            <a:pPr eaLnBrk="1" hangingPunct="1">
              <a:lnSpc>
                <a:spcPct val="90000"/>
              </a:lnSpc>
              <a:buFont typeface="Wingdings" pitchFamily="2" charset="2"/>
              <a:buNone/>
              <a:defRPr/>
            </a:pPr>
            <a:endParaRPr lang="en-US" altLang="en-US" sz="2800" smtClean="0"/>
          </a:p>
        </p:txBody>
      </p:sp>
    </p:spTree>
    <p:extLst>
      <p:ext uri="{BB962C8B-B14F-4D97-AF65-F5344CB8AC3E}">
        <p14:creationId xmlns:p14="http://schemas.microsoft.com/office/powerpoint/2010/main" val="2579272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pPr eaLnBrk="1" hangingPunct="1">
              <a:defRPr/>
            </a:pPr>
            <a:r>
              <a:rPr lang="en-US" sz="4000" smtClean="0">
                <a:ea typeface="+mj-ea"/>
              </a:rPr>
              <a:t>Oxytocin: Promoting social behavior in patients with HFA </a:t>
            </a:r>
            <a:r>
              <a:rPr lang="en-US" sz="2400" smtClean="0">
                <a:ea typeface="+mj-ea"/>
              </a:rPr>
              <a:t>[Andari et al, PNAS 107:4389-94, 2010 Mar 2]</a:t>
            </a:r>
            <a:endParaRPr lang="en-US" sz="4000" smtClean="0">
              <a:ea typeface="+mj-ea"/>
            </a:endParaRPr>
          </a:p>
        </p:txBody>
      </p:sp>
      <p:sp>
        <p:nvSpPr>
          <p:cNvPr id="183299" name="Rectangle 3"/>
          <p:cNvSpPr>
            <a:spLocks noGrp="1" noChangeArrowheads="1"/>
          </p:cNvSpPr>
          <p:nvPr>
            <p:ph type="body" idx="1"/>
          </p:nvPr>
        </p:nvSpPr>
        <p:spPr>
          <a:xfrm>
            <a:off x="457200" y="1905000"/>
            <a:ext cx="8229600" cy="4525963"/>
          </a:xfrm>
        </p:spPr>
        <p:txBody>
          <a:bodyPr/>
          <a:lstStyle/>
          <a:p>
            <a:pPr eaLnBrk="1" hangingPunct="1">
              <a:lnSpc>
                <a:spcPct val="90000"/>
              </a:lnSpc>
              <a:defRPr/>
            </a:pPr>
            <a:r>
              <a:rPr lang="en-US" sz="2800" dirty="0" smtClean="0">
                <a:ea typeface="+mn-ea"/>
              </a:rPr>
              <a:t>Simulated ball-tossing study: OT increased looking at the eyes, leading to more appropriate social behavior and affect </a:t>
            </a:r>
            <a:r>
              <a:rPr lang="en-US" sz="2000" dirty="0" smtClean="0">
                <a:ea typeface="+mn-ea"/>
              </a:rPr>
              <a:t>[Dose: 24IU OT, 3 puffs of 4IU each per nostril 50 min before task]</a:t>
            </a:r>
            <a:endParaRPr lang="en-US" sz="2800" dirty="0" smtClean="0">
              <a:ea typeface="+mn-ea"/>
            </a:endParaRPr>
          </a:p>
          <a:p>
            <a:pPr eaLnBrk="1" hangingPunct="1">
              <a:lnSpc>
                <a:spcPct val="90000"/>
              </a:lnSpc>
              <a:defRPr/>
            </a:pPr>
            <a:r>
              <a:rPr lang="en-US" sz="2800" dirty="0" smtClean="0">
                <a:ea typeface="+mn-ea"/>
              </a:rPr>
              <a:t>Suggests that OT reduces fear induced by face/eyes and suppresses avoidance</a:t>
            </a:r>
          </a:p>
          <a:p>
            <a:pPr eaLnBrk="1" hangingPunct="1">
              <a:lnSpc>
                <a:spcPct val="90000"/>
              </a:lnSpc>
              <a:defRPr/>
            </a:pPr>
            <a:r>
              <a:rPr lang="en-US" sz="2800" dirty="0" smtClean="0">
                <a:ea typeface="+mn-ea"/>
              </a:rPr>
              <a:t>OT reduces activity of amygdala which decreases fear response and increases trust and affiliation</a:t>
            </a:r>
          </a:p>
          <a:p>
            <a:pPr eaLnBrk="1" hangingPunct="1">
              <a:lnSpc>
                <a:spcPct val="90000"/>
              </a:lnSpc>
              <a:defRPr/>
            </a:pPr>
            <a:r>
              <a:rPr lang="en-US" sz="2800" dirty="0" smtClean="0">
                <a:ea typeface="+mn-ea"/>
              </a:rPr>
              <a:t>OT enhances ability to process socially relevant cues (</a:t>
            </a:r>
            <a:r>
              <a:rPr lang="en-US" sz="2800" dirty="0" err="1" smtClean="0">
                <a:ea typeface="+mn-ea"/>
              </a:rPr>
              <a:t>ie</a:t>
            </a:r>
            <a:r>
              <a:rPr lang="en-US" sz="2800" dirty="0" smtClean="0">
                <a:ea typeface="+mn-ea"/>
              </a:rPr>
              <a:t> facial expressions), promotes social approach and social comprehension.</a:t>
            </a:r>
          </a:p>
          <a:p>
            <a:pPr eaLnBrk="1" hangingPunct="1">
              <a:lnSpc>
                <a:spcPct val="90000"/>
              </a:lnSpc>
              <a:defRPr/>
            </a:pPr>
            <a:endParaRPr lang="en-US" sz="2800" dirty="0" smtClean="0">
              <a:ea typeface="+mn-ea"/>
            </a:endParaRPr>
          </a:p>
        </p:txBody>
      </p:sp>
    </p:spTree>
    <p:extLst>
      <p:ext uri="{BB962C8B-B14F-4D97-AF65-F5344CB8AC3E}">
        <p14:creationId xmlns:p14="http://schemas.microsoft.com/office/powerpoint/2010/main" val="112088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altLang="en-US" sz="4000" smtClean="0"/>
              <a:t>Investigational: Memantine (Namenda)</a:t>
            </a:r>
          </a:p>
        </p:txBody>
      </p:sp>
      <p:sp>
        <p:nvSpPr>
          <p:cNvPr id="112643" name="Rectangle 3"/>
          <p:cNvSpPr>
            <a:spLocks noGrp="1" noChangeArrowheads="1"/>
          </p:cNvSpPr>
          <p:nvPr>
            <p:ph type="body" idx="1"/>
          </p:nvPr>
        </p:nvSpPr>
        <p:spPr>
          <a:xfrm>
            <a:off x="457200" y="1371600"/>
            <a:ext cx="8229600" cy="4572000"/>
          </a:xfrm>
        </p:spPr>
        <p:txBody>
          <a:bodyPr/>
          <a:lstStyle/>
          <a:p>
            <a:pPr eaLnBrk="1" hangingPunct="1">
              <a:lnSpc>
                <a:spcPct val="80000"/>
              </a:lnSpc>
              <a:defRPr/>
            </a:pPr>
            <a:r>
              <a:rPr lang="en-US" altLang="en-US" sz="2400" smtClean="0"/>
              <a:t>NMDA receptor antagonist- theory is that it blocks neuroinflammatory activity and influences neuroglial activity in autism</a:t>
            </a:r>
          </a:p>
          <a:p>
            <a:pPr eaLnBrk="1" hangingPunct="1">
              <a:lnSpc>
                <a:spcPct val="80000"/>
              </a:lnSpc>
              <a:defRPr/>
            </a:pPr>
            <a:r>
              <a:rPr lang="en-US" altLang="en-US" sz="2400" smtClean="0"/>
              <a:t>Open label study suggested efficacy in ASD  youth: significant improvements in language function, social behavior (70%) and to a lesser degree self-stimulatory behaviors. 12.7 mg/d, n 150.  No side effects noted [M. Chez et al, Journal of Child Neurology 22:574-79, 2007]</a:t>
            </a:r>
          </a:p>
          <a:p>
            <a:pPr eaLnBrk="1" hangingPunct="1">
              <a:lnSpc>
                <a:spcPct val="80000"/>
              </a:lnSpc>
              <a:defRPr/>
            </a:pPr>
            <a:r>
              <a:rPr lang="en-US" altLang="en-US" sz="2400" smtClean="0"/>
              <a:t>Owley 2006 Open label: Only memory improved. Dose 0.4 mg/kg/d.</a:t>
            </a:r>
          </a:p>
          <a:p>
            <a:pPr eaLnBrk="1" hangingPunct="1">
              <a:lnSpc>
                <a:spcPct val="80000"/>
              </a:lnSpc>
              <a:defRPr/>
            </a:pPr>
            <a:r>
              <a:rPr lang="en-US" altLang="en-US" sz="2400" smtClean="0"/>
              <a:t>Erickson et al 2007, Indiana University: Open label 19 week trial of 18 kids ages 6-19 with PDD.  Dose averaged 10mg. 11 of 18 had significant improvement in social withdrawal and focus.  Irritability did not change. </a:t>
            </a:r>
          </a:p>
          <a:p>
            <a:pPr eaLnBrk="1" hangingPunct="1">
              <a:lnSpc>
                <a:spcPct val="80000"/>
              </a:lnSpc>
              <a:defRPr/>
            </a:pPr>
            <a:r>
              <a:rPr lang="en-US" altLang="en-US" sz="2400" smtClean="0"/>
              <a:t>Safety concerns: neuronal cell vacuolation/ necrosis at high doses in rats</a:t>
            </a:r>
          </a:p>
          <a:p>
            <a:pPr eaLnBrk="1" hangingPunct="1">
              <a:lnSpc>
                <a:spcPct val="80000"/>
              </a:lnSpc>
              <a:defRPr/>
            </a:pPr>
            <a:endParaRPr lang="en-US" altLang="en-US" sz="2400" smtClean="0"/>
          </a:p>
          <a:p>
            <a:pPr eaLnBrk="1" hangingPunct="1">
              <a:lnSpc>
                <a:spcPct val="80000"/>
              </a:lnSpc>
              <a:buFont typeface="Wingdings" pitchFamily="2" charset="2"/>
              <a:buNone/>
              <a:defRPr/>
            </a:pPr>
            <a:endParaRPr lang="en-US" altLang="en-US" sz="2400" smtClean="0"/>
          </a:p>
          <a:p>
            <a:pPr eaLnBrk="1" hangingPunct="1">
              <a:lnSpc>
                <a:spcPct val="80000"/>
              </a:lnSpc>
              <a:buFont typeface="Wingdings" pitchFamily="2" charset="2"/>
              <a:buNone/>
              <a:defRPr/>
            </a:pPr>
            <a:r>
              <a:rPr lang="en-US" altLang="en-US" sz="2400" smtClean="0"/>
              <a:t>	</a:t>
            </a:r>
          </a:p>
        </p:txBody>
      </p:sp>
    </p:spTree>
    <p:extLst>
      <p:ext uri="{BB962C8B-B14F-4D97-AF65-F5344CB8AC3E}">
        <p14:creationId xmlns:p14="http://schemas.microsoft.com/office/powerpoint/2010/main" val="2920359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mtClean="0"/>
              <a:t>Arbaclofen</a:t>
            </a:r>
          </a:p>
        </p:txBody>
      </p:sp>
      <p:sp>
        <p:nvSpPr>
          <p:cNvPr id="3" name="Content Placeholder 2"/>
          <p:cNvSpPr>
            <a:spLocks noGrp="1"/>
          </p:cNvSpPr>
          <p:nvPr>
            <p:ph idx="1"/>
          </p:nvPr>
        </p:nvSpPr>
        <p:spPr/>
        <p:txBody>
          <a:bodyPr/>
          <a:lstStyle/>
          <a:p>
            <a:pPr>
              <a:defRPr/>
            </a:pPr>
            <a:r>
              <a:rPr lang="en-US" altLang="en-US" dirty="0" smtClean="0"/>
              <a:t>Open label multicenter study found that social withdrawal and irritability improved (n 32; measured with Aberrant Behavior Checklist).  Well tolerated; related to baclofen</a:t>
            </a:r>
          </a:p>
          <a:p>
            <a:pPr>
              <a:defRPr/>
            </a:pPr>
            <a:r>
              <a:rPr lang="en-US" altLang="en-US" dirty="0" smtClean="0"/>
              <a:t>GABA-B antagonist with promising results in youth with fragile X syndrome, the leading known cause of ASD</a:t>
            </a:r>
          </a:p>
          <a:p>
            <a:pPr>
              <a:defRPr/>
            </a:pPr>
            <a:r>
              <a:rPr lang="en-US" altLang="en-US" dirty="0" smtClean="0"/>
              <a:t>NIH-funded DBPC trial </a:t>
            </a:r>
          </a:p>
          <a:p>
            <a:pPr>
              <a:buFont typeface="Wingdings" pitchFamily="2" charset="2"/>
              <a:buNone/>
              <a:defRPr/>
            </a:pPr>
            <a:r>
              <a:rPr lang="en-US" altLang="en-US" sz="2000" dirty="0" smtClean="0"/>
              <a:t>      Jeremy M </a:t>
            </a:r>
            <a:r>
              <a:rPr lang="en-US" altLang="en-US" sz="2000" dirty="0" err="1" smtClean="0"/>
              <a:t>Veenstra-VanderWeele</a:t>
            </a:r>
            <a:r>
              <a:rPr lang="en-US" altLang="en-US" sz="2000" dirty="0" smtClean="0"/>
              <a:t> et al, Vanderbilt 2011</a:t>
            </a:r>
          </a:p>
        </p:txBody>
      </p:sp>
    </p:spTree>
    <p:extLst>
      <p:ext uri="{BB962C8B-B14F-4D97-AF65-F5344CB8AC3E}">
        <p14:creationId xmlns:p14="http://schemas.microsoft.com/office/powerpoint/2010/main" val="2731248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defRPr/>
            </a:pPr>
            <a:r>
              <a:rPr lang="en-US" altLang="en-US" smtClean="0"/>
              <a:t>Case I: Discussion</a:t>
            </a:r>
          </a:p>
        </p:txBody>
      </p:sp>
      <p:sp>
        <p:nvSpPr>
          <p:cNvPr id="98307" name="Rectangle 3"/>
          <p:cNvSpPr>
            <a:spLocks noGrp="1" noChangeArrowheads="1"/>
          </p:cNvSpPr>
          <p:nvPr>
            <p:ph type="body" idx="1"/>
          </p:nvPr>
        </p:nvSpPr>
        <p:spPr/>
        <p:txBody>
          <a:bodyPr/>
          <a:lstStyle/>
          <a:p>
            <a:pPr eaLnBrk="1" hangingPunct="1">
              <a:lnSpc>
                <a:spcPct val="80000"/>
              </a:lnSpc>
              <a:defRPr/>
            </a:pPr>
            <a:r>
              <a:rPr lang="en-US" altLang="en-US" sz="2400" smtClean="0"/>
              <a:t>11 boy with PDD-nos and anxiety. History of neologisms and loud scripted speech; difficulties with social reciprocity, conversations and empathy; and intense areas of interest in weapons (a very gentle child), and Japanese culture including sushi.  Hopes to be either a policeman or a sushi chef when he grows up</a:t>
            </a:r>
          </a:p>
          <a:p>
            <a:pPr eaLnBrk="1" hangingPunct="1">
              <a:lnSpc>
                <a:spcPct val="80000"/>
              </a:lnSpc>
              <a:defRPr/>
            </a:pPr>
            <a:r>
              <a:rPr lang="en-US" altLang="en-US" sz="2400" smtClean="0"/>
              <a:t>Zones out all day in class- high IQ, horrible grades (EF)</a:t>
            </a:r>
          </a:p>
          <a:p>
            <a:pPr eaLnBrk="1" hangingPunct="1">
              <a:lnSpc>
                <a:spcPct val="80000"/>
              </a:lnSpc>
              <a:defRPr/>
            </a:pPr>
            <a:r>
              <a:rPr lang="en-US" altLang="en-US" sz="2400" smtClean="0"/>
              <a:t>Family Hx: as a child, mother quiet and obsessed with crayons, </a:t>
            </a:r>
            <a:r>
              <a:rPr lang="ja-JP" altLang="en-US" sz="2400" smtClean="0"/>
              <a:t>“</a:t>
            </a:r>
            <a:r>
              <a:rPr lang="en-US" altLang="ja-JP" sz="2400" smtClean="0"/>
              <a:t>Needing to have a box of 72, laid flat, with the colors ordered from purple to green to blue to orange to yellow to red to black to brown to white to pink</a:t>
            </a:r>
            <a:r>
              <a:rPr lang="ja-JP" altLang="en-US" sz="2400" smtClean="0"/>
              <a:t>”</a:t>
            </a:r>
            <a:r>
              <a:rPr lang="en-US" altLang="ja-JP" sz="2400" smtClean="0"/>
              <a:t>.  To this day, she orders her clothing in her closet this way. She will also remove matching letters from spoken words and imagine the word without those letters without losing track of the conversation. </a:t>
            </a:r>
          </a:p>
          <a:p>
            <a:pPr eaLnBrk="1" hangingPunct="1">
              <a:lnSpc>
                <a:spcPct val="80000"/>
              </a:lnSpc>
              <a:defRPr/>
            </a:pPr>
            <a:endParaRPr lang="en-US" altLang="en-US" sz="2400" smtClean="0"/>
          </a:p>
        </p:txBody>
      </p:sp>
    </p:spTree>
    <p:extLst>
      <p:ext uri="{BB962C8B-B14F-4D97-AF65-F5344CB8AC3E}">
        <p14:creationId xmlns:p14="http://schemas.microsoft.com/office/powerpoint/2010/main" val="3685689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defRPr/>
            </a:pPr>
            <a:r>
              <a:rPr lang="en-US" altLang="en-US" smtClean="0"/>
              <a:t>Case I: Treatment</a:t>
            </a:r>
          </a:p>
        </p:txBody>
      </p:sp>
      <p:sp>
        <p:nvSpPr>
          <p:cNvPr id="99331" name="Rectangle 3"/>
          <p:cNvSpPr>
            <a:spLocks noGrp="1" noChangeArrowheads="1"/>
          </p:cNvSpPr>
          <p:nvPr>
            <p:ph type="body" idx="1"/>
          </p:nvPr>
        </p:nvSpPr>
        <p:spPr/>
        <p:txBody>
          <a:bodyPr/>
          <a:lstStyle/>
          <a:p>
            <a:pPr eaLnBrk="1" hangingPunct="1">
              <a:lnSpc>
                <a:spcPct val="90000"/>
              </a:lnSpc>
              <a:defRPr/>
            </a:pPr>
            <a:r>
              <a:rPr lang="en-US" altLang="en-US" sz="2400" smtClean="0"/>
              <a:t>Broader Autism Phenotype [G Wallace, NIMH]</a:t>
            </a:r>
          </a:p>
          <a:p>
            <a:pPr eaLnBrk="1" hangingPunct="1">
              <a:lnSpc>
                <a:spcPct val="90000"/>
              </a:lnSpc>
              <a:defRPr/>
            </a:pPr>
            <a:r>
              <a:rPr lang="en-US" altLang="en-US" sz="2400" smtClean="0"/>
              <a:t>Intensification of psychotherapy:  add individual therapy to social skills group</a:t>
            </a:r>
          </a:p>
          <a:p>
            <a:pPr eaLnBrk="1" hangingPunct="1">
              <a:lnSpc>
                <a:spcPct val="90000"/>
              </a:lnSpc>
              <a:defRPr/>
            </a:pPr>
            <a:r>
              <a:rPr lang="en-US" altLang="en-US" sz="2400" smtClean="0"/>
              <a:t>Buspirone trial:  general anxiety about haircuts, doctor visits, baseball (was hit in the knee) decreased</a:t>
            </a:r>
          </a:p>
          <a:p>
            <a:pPr eaLnBrk="1" hangingPunct="1">
              <a:lnSpc>
                <a:spcPct val="90000"/>
              </a:lnSpc>
              <a:defRPr/>
            </a:pPr>
            <a:r>
              <a:rPr lang="en-US" altLang="en-US" sz="2400" smtClean="0"/>
              <a:t>Focus remained horrible:  reluctantly undertook stimulant trial (Ritalin LA 10mg) and monitored anxiety.  Superb response!  No side effects.</a:t>
            </a:r>
          </a:p>
          <a:p>
            <a:pPr eaLnBrk="1" hangingPunct="1">
              <a:lnSpc>
                <a:spcPct val="90000"/>
              </a:lnSpc>
              <a:defRPr/>
            </a:pPr>
            <a:r>
              <a:rPr lang="en-US" altLang="en-US" sz="2400" smtClean="0"/>
              <a:t>Contrast with case where stimulant flattened social reciprocity and intensified focus on areas of interest, i.e. trains, and AC units (Trane, Bryant, etc)!  Improved social reciprocity off stimulant…iatrogenic worsening when on it. </a:t>
            </a:r>
          </a:p>
        </p:txBody>
      </p:sp>
    </p:spTree>
    <p:extLst>
      <p:ext uri="{BB962C8B-B14F-4D97-AF65-F5344CB8AC3E}">
        <p14:creationId xmlns:p14="http://schemas.microsoft.com/office/powerpoint/2010/main" val="2264496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pPr eaLnBrk="1" hangingPunct="1">
              <a:defRPr/>
            </a:pPr>
            <a:r>
              <a:rPr lang="en-US" altLang="en-US" sz="4000" smtClean="0"/>
              <a:t>Case II: 13 year old girl with Autism</a:t>
            </a:r>
          </a:p>
        </p:txBody>
      </p:sp>
      <p:sp>
        <p:nvSpPr>
          <p:cNvPr id="102403" name="Rectangle 3"/>
          <p:cNvSpPr>
            <a:spLocks noGrp="1" noChangeArrowheads="1"/>
          </p:cNvSpPr>
          <p:nvPr>
            <p:ph type="body" idx="1"/>
          </p:nvPr>
        </p:nvSpPr>
        <p:spPr/>
        <p:txBody>
          <a:bodyPr/>
          <a:lstStyle/>
          <a:p>
            <a:pPr eaLnBrk="1" hangingPunct="1">
              <a:lnSpc>
                <a:spcPct val="90000"/>
              </a:lnSpc>
              <a:defRPr/>
            </a:pPr>
            <a:r>
              <a:rPr lang="en-US" altLang="en-US" smtClean="0"/>
              <a:t>Tics; Hair pulling</a:t>
            </a:r>
          </a:p>
          <a:p>
            <a:pPr eaLnBrk="1" hangingPunct="1">
              <a:lnSpc>
                <a:spcPct val="90000"/>
              </a:lnSpc>
              <a:defRPr/>
            </a:pPr>
            <a:r>
              <a:rPr lang="en-US" altLang="en-US" smtClean="0"/>
              <a:t>Aggression- especially towards crying babies </a:t>
            </a:r>
          </a:p>
          <a:p>
            <a:pPr eaLnBrk="1" hangingPunct="1">
              <a:lnSpc>
                <a:spcPct val="90000"/>
              </a:lnSpc>
              <a:defRPr/>
            </a:pPr>
            <a:r>
              <a:rPr lang="en-US" altLang="en-US" smtClean="0"/>
              <a:t>Gender issues- </a:t>
            </a:r>
            <a:r>
              <a:rPr lang="ja-JP" altLang="en-US" smtClean="0"/>
              <a:t>“</a:t>
            </a:r>
            <a:r>
              <a:rPr lang="en-US" altLang="ja-JP" smtClean="0"/>
              <a:t>I am a boy</a:t>
            </a:r>
            <a:r>
              <a:rPr lang="ja-JP" altLang="en-US" smtClean="0"/>
              <a:t>”</a:t>
            </a:r>
            <a:endParaRPr lang="en-US" altLang="ja-JP" smtClean="0"/>
          </a:p>
          <a:p>
            <a:pPr eaLnBrk="1" hangingPunct="1">
              <a:lnSpc>
                <a:spcPct val="90000"/>
              </a:lnSpc>
              <a:defRPr/>
            </a:pPr>
            <a:r>
              <a:rPr lang="en-US" altLang="en-US" smtClean="0"/>
              <a:t>Risperdal low dose helped- higher doses worsened stereotypies</a:t>
            </a:r>
          </a:p>
          <a:p>
            <a:pPr eaLnBrk="1" hangingPunct="1">
              <a:lnSpc>
                <a:spcPct val="90000"/>
              </a:lnSpc>
              <a:defRPr/>
            </a:pPr>
            <a:r>
              <a:rPr lang="en-US" altLang="en-US" smtClean="0"/>
              <a:t>Ativan 0.5 mg qd/prn also helped a great deal.</a:t>
            </a:r>
          </a:p>
          <a:p>
            <a:pPr eaLnBrk="1" hangingPunct="1">
              <a:lnSpc>
                <a:spcPct val="90000"/>
              </a:lnSpc>
              <a:defRPr/>
            </a:pPr>
            <a:r>
              <a:rPr lang="en-US" altLang="en-US" smtClean="0"/>
              <a:t>Remarkable visual skills; loves music especially the Beatles – wears headphones to block out crying babies…</a:t>
            </a:r>
          </a:p>
        </p:txBody>
      </p:sp>
    </p:spTree>
    <p:extLst>
      <p:ext uri="{BB962C8B-B14F-4D97-AF65-F5344CB8AC3E}">
        <p14:creationId xmlns:p14="http://schemas.microsoft.com/office/powerpoint/2010/main" val="19205451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hoebe hamann c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104900"/>
            <a:ext cx="76279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1118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an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04900"/>
            <a:ext cx="76279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2764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and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104900"/>
            <a:ext cx="76279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556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lgn="ctr" eaLnBrk="1" fontAlgn="auto" hangingPunct="1">
              <a:spcAft>
                <a:spcPts val="0"/>
              </a:spcAft>
              <a:defRPr/>
            </a:pPr>
            <a:r>
              <a:rPr lang="en-US" sz="4800" dirty="0" smtClean="0">
                <a:solidFill>
                  <a:srgbClr val="2F4691"/>
                </a:solidFill>
              </a:rPr>
              <a:t>ASD &amp; Mental Health</a:t>
            </a:r>
            <a:endParaRPr lang="en-US" sz="4800" dirty="0">
              <a:solidFill>
                <a:srgbClr val="2F4691"/>
              </a:solidFill>
            </a:endParaRPr>
          </a:p>
        </p:txBody>
      </p:sp>
      <p:sp>
        <p:nvSpPr>
          <p:cNvPr id="18434" name="Content Placeholder 2"/>
          <p:cNvSpPr>
            <a:spLocks noGrp="1"/>
          </p:cNvSpPr>
          <p:nvPr>
            <p:ph idx="1"/>
          </p:nvPr>
        </p:nvSpPr>
        <p:spPr>
          <a:xfrm>
            <a:off x="152400" y="1219200"/>
            <a:ext cx="8610600" cy="5257800"/>
          </a:xfrm>
        </p:spPr>
        <p:txBody>
          <a:bodyPr/>
          <a:lstStyle/>
          <a:p>
            <a:pPr marL="0" indent="0" eaLnBrk="1" hangingPunct="1">
              <a:buNone/>
            </a:pPr>
            <a:r>
              <a:rPr lang="en-US" altLang="en-US" sz="3600" dirty="0"/>
              <a:t>4</a:t>
            </a:r>
            <a:r>
              <a:rPr lang="en-US" altLang="en-US" sz="3600" dirty="0" smtClean="0"/>
              <a:t>. Diagnostic Overshadowing</a:t>
            </a:r>
          </a:p>
          <a:p>
            <a:pPr lvl="1" eaLnBrk="1" hangingPunct="1">
              <a:defRPr/>
            </a:pPr>
            <a:endParaRPr lang="en-US" sz="2400" dirty="0" smtClean="0"/>
          </a:p>
          <a:p>
            <a:pPr lvl="1" eaLnBrk="1" hangingPunct="1">
              <a:defRPr/>
            </a:pPr>
            <a:r>
              <a:rPr lang="en-US" sz="2800" dirty="0" smtClean="0"/>
              <a:t>Falsely </a:t>
            </a:r>
            <a:r>
              <a:rPr lang="en-US" sz="2800" dirty="0"/>
              <a:t>attributing symptoms to </a:t>
            </a:r>
            <a:r>
              <a:rPr lang="en-US" sz="2800" dirty="0" smtClean="0"/>
              <a:t>ASD</a:t>
            </a:r>
            <a:endParaRPr lang="en-US" sz="2800" dirty="0"/>
          </a:p>
          <a:p>
            <a:pPr lvl="1" eaLnBrk="1" hangingPunct="1">
              <a:defRPr/>
            </a:pPr>
            <a:r>
              <a:rPr lang="en-US" sz="2800" dirty="0"/>
              <a:t>Health care providers OVERLOOK psychiatric </a:t>
            </a:r>
            <a:r>
              <a:rPr lang="en-US" sz="2800" dirty="0" smtClean="0"/>
              <a:t>co-morbidity</a:t>
            </a:r>
            <a:endParaRPr lang="en-US" sz="2800" dirty="0"/>
          </a:p>
          <a:p>
            <a:pPr lvl="1" eaLnBrk="1" hangingPunct="1">
              <a:defRPr/>
            </a:pPr>
            <a:r>
              <a:rPr lang="en-US" sz="2800" dirty="0" smtClean="0"/>
              <a:t>Can result in poorer outcomes</a:t>
            </a:r>
            <a:endParaRPr lang="en-US" sz="2800" dirty="0"/>
          </a:p>
          <a:p>
            <a:pPr marL="0" indent="0" eaLnBrk="1" hangingPunct="1">
              <a:buNone/>
            </a:pPr>
            <a:r>
              <a:rPr lang="en-US" altLang="en-US" sz="3400" dirty="0" smtClean="0"/>
              <a:t>“She’s can’t focus at school because she has</a:t>
            </a:r>
          </a:p>
          <a:p>
            <a:pPr marL="0" indent="0" eaLnBrk="1" hangingPunct="1">
              <a:buNone/>
            </a:pPr>
            <a:r>
              <a:rPr lang="en-US" altLang="en-US" sz="3400" dirty="0"/>
              <a:t> </a:t>
            </a:r>
            <a:r>
              <a:rPr lang="en-US" altLang="en-US" sz="3400" dirty="0" smtClean="0"/>
              <a:t>ASD… He paces all the time because that’s what people with autism do… He hits himself in the face because he has autism”</a:t>
            </a:r>
          </a:p>
          <a:p>
            <a:pPr lvl="1" eaLnBrk="1" hangingPunct="1"/>
            <a:endParaRPr lang="en-US" altLang="en-US" sz="3600" dirty="0" smtClean="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78529" y="870857"/>
            <a:ext cx="152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84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r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391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3334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iving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0803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Resources</a:t>
            </a:r>
            <a:endParaRPr lang="en-US" sz="4400" dirty="0"/>
          </a:p>
        </p:txBody>
      </p:sp>
      <p:sp>
        <p:nvSpPr>
          <p:cNvPr id="3" name="Content Placeholder 2"/>
          <p:cNvSpPr>
            <a:spLocks noGrp="1"/>
          </p:cNvSpPr>
          <p:nvPr>
            <p:ph idx="1"/>
          </p:nvPr>
        </p:nvSpPr>
        <p:spPr/>
        <p:txBody>
          <a:bodyPr/>
          <a:lstStyle/>
          <a:p>
            <a:pPr marL="0" indent="0">
              <a:buNone/>
            </a:pPr>
            <a:r>
              <a:rPr lang="en-US" dirty="0" smtClean="0">
                <a:hlinkClick r:id="rId2"/>
              </a:rPr>
              <a:t>http</a:t>
            </a:r>
            <a:r>
              <a:rPr lang="en-US" dirty="0">
                <a:hlinkClick r:id="rId2"/>
              </a:rPr>
              <a:t>://</a:t>
            </a:r>
            <a:r>
              <a:rPr lang="en-US" dirty="0" smtClean="0">
                <a:hlinkClick r:id="rId2"/>
              </a:rPr>
              <a:t>www.autismspeaks.org/what-autism/treatment/treatment-associated-psychiatric-conditions</a:t>
            </a:r>
            <a:endParaRPr lang="en-US" dirty="0" smtClean="0"/>
          </a:p>
          <a:p>
            <a:pPr marL="0" indent="0">
              <a:buNone/>
            </a:pPr>
            <a:endParaRPr lang="en-US" dirty="0" smtClean="0">
              <a:hlinkClick r:id="rId3"/>
            </a:endParaRPr>
          </a:p>
          <a:p>
            <a:pPr marL="0" indent="0">
              <a:buNone/>
            </a:pPr>
            <a:r>
              <a:rPr lang="en-US" dirty="0" smtClean="0">
                <a:hlinkClick r:id="rId3"/>
              </a:rPr>
              <a:t>http</a:t>
            </a:r>
            <a:r>
              <a:rPr lang="en-US" dirty="0">
                <a:hlinkClick r:id="rId3"/>
              </a:rPr>
              <a:t>://</a:t>
            </a:r>
            <a:r>
              <a:rPr lang="en-US" dirty="0" smtClean="0">
                <a:hlinkClick r:id="rId3"/>
              </a:rPr>
              <a:t>card-usf.fmhi.usf.edu/docs/resources/CARD_ASDMH_Brochure092109.pdf</a:t>
            </a:r>
            <a:endParaRPr lang="en-US" dirty="0" smtClean="0"/>
          </a:p>
          <a:p>
            <a:pPr marL="0" indent="0">
              <a:buNone/>
            </a:pPr>
            <a:endParaRPr lang="en-US" dirty="0" smtClean="0"/>
          </a:p>
          <a:p>
            <a:r>
              <a:rPr lang="en-US" dirty="0"/>
              <a:t>Lindgren, S. &amp; </a:t>
            </a:r>
            <a:r>
              <a:rPr lang="en-US" dirty="0" err="1"/>
              <a:t>Doobay</a:t>
            </a:r>
            <a:r>
              <a:rPr lang="en-US" dirty="0"/>
              <a:t>, A. (2011). Evidence-based interventions for autism spectrum disorders. Iowa City, Iowa: University of Iowa Children’s Hospital, Center for Disabilities and Development.</a:t>
            </a:r>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90819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Benefits of Awareness</a:t>
            </a:r>
            <a:endParaRPr lang="en-US" sz="4400" dirty="0"/>
          </a:p>
        </p:txBody>
      </p:sp>
      <p:sp>
        <p:nvSpPr>
          <p:cNvPr id="3" name="Content Placeholder 2"/>
          <p:cNvSpPr>
            <a:spLocks noGrp="1"/>
          </p:cNvSpPr>
          <p:nvPr>
            <p:ph idx="1"/>
          </p:nvPr>
        </p:nvSpPr>
        <p:spPr>
          <a:solidFill>
            <a:schemeClr val="bg1"/>
          </a:solidFill>
          <a:ln>
            <a:noFill/>
          </a:ln>
        </p:spPr>
        <p:txBody>
          <a:bodyPr/>
          <a:lstStyle/>
          <a:p>
            <a:pPr marL="0" indent="0">
              <a:buNone/>
            </a:pPr>
            <a:r>
              <a:rPr lang="en-US" sz="3600" dirty="0" smtClean="0">
                <a:sym typeface="Wingdings"/>
              </a:rPr>
              <a:t>1.  </a:t>
            </a:r>
            <a:r>
              <a:rPr lang="en-US" sz="3600" b="1" dirty="0" smtClean="0">
                <a:sym typeface="Wingdings"/>
              </a:rPr>
              <a:t></a:t>
            </a:r>
            <a:r>
              <a:rPr lang="en-US" sz="3600" dirty="0" smtClean="0">
                <a:sym typeface="Wingdings"/>
              </a:rPr>
              <a:t> </a:t>
            </a:r>
            <a:r>
              <a:rPr lang="en-US" sz="3600" dirty="0" smtClean="0"/>
              <a:t>understanding by caregivers, school teams, &amp; providers</a:t>
            </a:r>
          </a:p>
          <a:p>
            <a:pPr marL="0" indent="0">
              <a:buNone/>
            </a:pPr>
            <a:r>
              <a:rPr lang="en-US" sz="3600" dirty="0" smtClean="0"/>
              <a:t>2. Focused research and treatment</a:t>
            </a:r>
          </a:p>
          <a:p>
            <a:pPr lvl="1"/>
            <a:r>
              <a:rPr lang="en-US" sz="3600" dirty="0" smtClean="0"/>
              <a:t>Are there different genetic identifiers?</a:t>
            </a:r>
          </a:p>
          <a:p>
            <a:pPr lvl="1"/>
            <a:r>
              <a:rPr lang="en-US" sz="3600" dirty="0" smtClean="0"/>
              <a:t>Do children with ASD &amp; ADHD require different social supports than children with ASD w/o ADHD?</a:t>
            </a:r>
          </a:p>
          <a:p>
            <a:pPr marL="0" indent="0">
              <a:buNone/>
            </a:pPr>
            <a:r>
              <a:rPr lang="en-US" sz="4000" dirty="0" smtClean="0"/>
              <a:t>3. Improved quality of life!</a:t>
            </a:r>
          </a:p>
          <a:p>
            <a:pPr marL="274637" lvl="1" indent="0">
              <a:buNone/>
            </a:pPr>
            <a:endParaRPr lang="en-US" sz="2800" dirty="0" smtClean="0"/>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723927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lgn="ctr" eaLnBrk="1" fontAlgn="auto" hangingPunct="1">
              <a:spcAft>
                <a:spcPts val="0"/>
              </a:spcAft>
              <a:defRPr/>
            </a:pPr>
            <a:r>
              <a:rPr lang="en-US" sz="4800" dirty="0" smtClean="0">
                <a:solidFill>
                  <a:srgbClr val="2F4691"/>
                </a:solidFill>
              </a:rPr>
              <a:t>Prevalence of MH Issues in ASD</a:t>
            </a:r>
            <a:endParaRPr lang="en-US" sz="4800" dirty="0">
              <a:solidFill>
                <a:srgbClr val="2F4691"/>
              </a:solidFill>
            </a:endParaRPr>
          </a:p>
        </p:txBody>
      </p:sp>
      <p:sp>
        <p:nvSpPr>
          <p:cNvPr id="18434" name="Content Placeholder 2"/>
          <p:cNvSpPr>
            <a:spLocks noGrp="1"/>
          </p:cNvSpPr>
          <p:nvPr>
            <p:ph idx="1"/>
          </p:nvPr>
        </p:nvSpPr>
        <p:spPr>
          <a:xfrm>
            <a:off x="381000" y="1524000"/>
            <a:ext cx="8458200" cy="4525963"/>
          </a:xfrm>
        </p:spPr>
        <p:txBody>
          <a:bodyPr/>
          <a:lstStyle/>
          <a:p>
            <a:pPr marL="0" indent="0" eaLnBrk="1" hangingPunct="1">
              <a:buClr>
                <a:srgbClr val="2F4691"/>
              </a:buClr>
              <a:buSzPct val="130000"/>
              <a:buNone/>
            </a:pPr>
            <a:r>
              <a:rPr lang="en-US" sz="4000" dirty="0" smtClean="0">
                <a:cs typeface="Vrinda" pitchFamily="2" charset="0"/>
              </a:rPr>
              <a:t>~ 70% of individuals with ASD meet criteria for at least one MH disorder</a:t>
            </a:r>
          </a:p>
          <a:p>
            <a:pPr eaLnBrk="1" hangingPunct="1">
              <a:buClr>
                <a:srgbClr val="2F4691"/>
              </a:buClr>
              <a:buSzPct val="130000"/>
            </a:pPr>
            <a:r>
              <a:rPr lang="en-US" altLang="en-US" sz="4000" dirty="0">
                <a:cs typeface="Vrinda" pitchFamily="2" charset="0"/>
              </a:rPr>
              <a:t> </a:t>
            </a:r>
            <a:r>
              <a:rPr lang="en-US" sz="4000" dirty="0" smtClean="0">
                <a:cs typeface="Vrinda" pitchFamily="2" charset="0"/>
              </a:rPr>
              <a:t>~ 41% have two or more MH disorders</a:t>
            </a:r>
          </a:p>
          <a:p>
            <a:pPr eaLnBrk="1" hangingPunct="1">
              <a:buClr>
                <a:srgbClr val="2F4691"/>
              </a:buClr>
              <a:buSzPct val="130000"/>
            </a:pPr>
            <a:r>
              <a:rPr lang="en-US" sz="4000" dirty="0">
                <a:cs typeface="Vrinda" pitchFamily="2" charset="0"/>
              </a:rPr>
              <a:t> </a:t>
            </a:r>
            <a:r>
              <a:rPr lang="en-US" sz="3600" dirty="0" smtClean="0">
                <a:cs typeface="Vrinda" pitchFamily="2" charset="0"/>
              </a:rPr>
              <a:t>~ 17% two disorders, 24% three disorders</a:t>
            </a:r>
          </a:p>
          <a:p>
            <a:pPr lvl="1" eaLnBrk="1" hangingPunct="1">
              <a:buClr>
                <a:srgbClr val="2F4691"/>
              </a:buClr>
              <a:buSzPct val="130000"/>
            </a:pPr>
            <a:endParaRPr lang="en-US" altLang="en-US" sz="3600" dirty="0">
              <a:cs typeface="Vrinda" pitchFamily="2" charset="0"/>
            </a:endParaRPr>
          </a:p>
          <a:p>
            <a:pPr marL="274637" lvl="1" indent="0" eaLnBrk="1" hangingPunct="1">
              <a:buClr>
                <a:srgbClr val="2F4691"/>
              </a:buClr>
              <a:buSzPct val="130000"/>
              <a:buNone/>
            </a:pPr>
            <a:r>
              <a:rPr lang="en-US" altLang="en-US" sz="3600" dirty="0" smtClean="0">
                <a:cs typeface="Vrinda" pitchFamily="2" charset="0"/>
              </a:rPr>
              <a:t>Persons with ASD 2x as likely to have MH disorder compared to those with ID </a:t>
            </a:r>
            <a:endParaRPr lang="en-US" altLang="en-US" dirty="0" smtClean="0"/>
          </a:p>
        </p:txBody>
      </p:sp>
    </p:spTree>
    <p:extLst>
      <p:ext uri="{BB962C8B-B14F-4D97-AF65-F5344CB8AC3E}">
        <p14:creationId xmlns:p14="http://schemas.microsoft.com/office/powerpoint/2010/main" val="727466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Autism &amp; ADHD</a:t>
            </a:r>
            <a:endParaRPr lang="en-US" sz="4400" dirty="0"/>
          </a:p>
        </p:txBody>
      </p:sp>
      <p:sp>
        <p:nvSpPr>
          <p:cNvPr id="4" name="Footer Placeholder 3"/>
          <p:cNvSpPr>
            <a:spLocks noGrp="1"/>
          </p:cNvSpPr>
          <p:nvPr>
            <p:ph type="ftr" sz="quarter" idx="11"/>
          </p:nvPr>
        </p:nvSpPr>
        <p:spPr/>
        <p:txBody>
          <a:bodyPr/>
          <a:lstStyle/>
          <a:p>
            <a:pPr>
              <a:defRPr/>
            </a:pP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057400"/>
            <a:ext cx="3657600" cy="36576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962400" y="6028257"/>
            <a:ext cx="3962400" cy="276999"/>
          </a:xfrm>
          <a:prstGeom prst="rect">
            <a:avLst/>
          </a:prstGeom>
          <a:noFill/>
        </p:spPr>
        <p:txBody>
          <a:bodyPr wrap="square" rtlCol="0">
            <a:spAutoFit/>
          </a:bodyPr>
          <a:lstStyle/>
          <a:p>
            <a:r>
              <a:rPr lang="en-US" sz="1200" dirty="0" smtClean="0"/>
              <a:t>www.health.com</a:t>
            </a:r>
            <a:endParaRPr lang="en-US" sz="1200" dirty="0"/>
          </a:p>
        </p:txBody>
      </p:sp>
    </p:spTree>
    <p:extLst>
      <p:ext uri="{BB962C8B-B14F-4D97-AF65-F5344CB8AC3E}">
        <p14:creationId xmlns:p14="http://schemas.microsoft.com/office/powerpoint/2010/main" val="1223847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1" i="0" u="none" strike="noStrike" cap="none" normalizeH="0" baseline="0" smtClean="0">
            <a:ln>
              <a:noFill/>
            </a:ln>
            <a:solidFill>
              <a:schemeClr val="tx2"/>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25314</TotalTime>
  <Words>3318</Words>
  <Application>Microsoft Office PowerPoint</Application>
  <PresentationFormat>On-screen Show (4:3)</PresentationFormat>
  <Paragraphs>327</Paragraphs>
  <Slides>62</Slides>
  <Notes>15</Notes>
  <HiddenSlides>0</HiddenSlides>
  <MMClips>0</MMClips>
  <ScaleCrop>false</ScaleCrop>
  <HeadingPairs>
    <vt:vector size="4" baseType="variant">
      <vt:variant>
        <vt:lpstr>Theme</vt:lpstr>
      </vt:variant>
      <vt:variant>
        <vt:i4>4</vt:i4>
      </vt:variant>
      <vt:variant>
        <vt:lpstr>Slide Titles</vt:lpstr>
      </vt:variant>
      <vt:variant>
        <vt:i4>62</vt:i4>
      </vt:variant>
    </vt:vector>
  </HeadingPairs>
  <TitlesOfParts>
    <vt:vector size="66" baseType="lpstr">
      <vt:lpstr>Clarity</vt:lpstr>
      <vt:lpstr>Default - Title Slide</vt:lpstr>
      <vt:lpstr>Default - Title and Content</vt:lpstr>
      <vt:lpstr>Stream</vt:lpstr>
      <vt:lpstr>PowerPoint Presentation</vt:lpstr>
      <vt:lpstr>Outline</vt:lpstr>
      <vt:lpstr>ASD: Overlapping Symptoms</vt:lpstr>
      <vt:lpstr>ASD: Overlapping Symptoms</vt:lpstr>
      <vt:lpstr>ASD &amp; Mental Health</vt:lpstr>
      <vt:lpstr>ASD &amp; Mental Health</vt:lpstr>
      <vt:lpstr>Benefits of Awareness</vt:lpstr>
      <vt:lpstr>Prevalence of MH Issues in ASD</vt:lpstr>
      <vt:lpstr>Autism &amp; ADHD</vt:lpstr>
      <vt:lpstr>Autism &amp; ADHD</vt:lpstr>
      <vt:lpstr>Autism &amp; ADHD</vt:lpstr>
      <vt:lpstr>Autism &amp; Anxiety</vt:lpstr>
      <vt:lpstr>Autism &amp; Anxiety</vt:lpstr>
      <vt:lpstr>Autism &amp; Anxiety</vt:lpstr>
      <vt:lpstr>Autism &amp; Anxiety</vt:lpstr>
      <vt:lpstr>Autism &amp; Depression</vt:lpstr>
      <vt:lpstr>Autism &amp; Depression</vt:lpstr>
      <vt:lpstr>Autism &amp; Depression</vt:lpstr>
      <vt:lpstr>Risk Factors for Comorbid MH Disorder</vt:lpstr>
      <vt:lpstr>Take Home Points</vt:lpstr>
      <vt:lpstr>Therapies  for Co-Occurring  Mental Health Disorders</vt:lpstr>
      <vt:lpstr>Proactive Measures</vt:lpstr>
      <vt:lpstr>PowerPoint Presentation</vt:lpstr>
      <vt:lpstr>General Thoughts on Therapies</vt:lpstr>
      <vt:lpstr>PowerPoint Presentation</vt:lpstr>
      <vt:lpstr>Types of Therapies</vt:lpstr>
      <vt:lpstr>Behavior Therapies</vt:lpstr>
      <vt:lpstr>PowerPoint Presentation</vt:lpstr>
      <vt:lpstr>Psychotherapies</vt:lpstr>
      <vt:lpstr>Autism Spectrum Disorders &amp; Medications Psychopharmacology: Evidence, Indications &amp; Limitations</vt:lpstr>
      <vt:lpstr>Psychopharmacology Interventions</vt:lpstr>
      <vt:lpstr>Treatment Targets: medications </vt:lpstr>
      <vt:lpstr>Rationale for early medications [Bethea and Sikich Biol psych 2007; 61:521-537]</vt:lpstr>
      <vt:lpstr>5HT &amp; SSRI’s: Kanner</vt:lpstr>
      <vt:lpstr>SSRI: Prozac &amp; repetitive behaviors</vt:lpstr>
      <vt:lpstr>ASD Adults: Prozac</vt:lpstr>
      <vt:lpstr>Atypical Antipsychotics</vt:lpstr>
      <vt:lpstr>Risperidone: Reports &amp; RUPP</vt:lpstr>
      <vt:lpstr>Risperidone RUPP Study</vt:lpstr>
      <vt:lpstr>Risperidone RUPP: Parent training [Aman et al; JAACAP 48:1143-54, 2009]</vt:lpstr>
      <vt:lpstr>Aripiprazole (Abilify)  [A. Robb @ CNMC]</vt:lpstr>
      <vt:lpstr>Summary: atypicals</vt:lpstr>
      <vt:lpstr>Stimulants</vt:lpstr>
      <vt:lpstr>A-2 Agonists</vt:lpstr>
      <vt:lpstr>B-adrenergic/ Buspirone</vt:lpstr>
      <vt:lpstr>Investigational Agents: Minocycline</vt:lpstr>
      <vt:lpstr>Investigational: Riluzole </vt:lpstr>
      <vt:lpstr>Investigational: Donepezil (Aricept)</vt:lpstr>
      <vt:lpstr>Investigational: Oxytocin  [reviewed in Hollander et al, Biol Psychiatry 2007; 61:498-503]</vt:lpstr>
      <vt:lpstr>Oxytocin Human Studies</vt:lpstr>
      <vt:lpstr>Oxytocin: Promoting social behavior in patients with HFA [Andari et al, PNAS 107:4389-94, 2010 Mar 2]</vt:lpstr>
      <vt:lpstr>Investigational: Memantine (Namenda)</vt:lpstr>
      <vt:lpstr>Arbaclofen</vt:lpstr>
      <vt:lpstr>Case I: Discussion</vt:lpstr>
      <vt:lpstr>Case I: Treatment</vt:lpstr>
      <vt:lpstr>Case II: 13 year old girl with Autism</vt:lpstr>
      <vt:lpstr>PowerPoint Presentation</vt:lpstr>
      <vt:lpstr>PowerPoint Presentation</vt:lpstr>
      <vt:lpstr>PowerPoint Presentation</vt:lpstr>
      <vt:lpstr>PowerPoint Presentation</vt:lpstr>
      <vt:lpstr>PowerPoint Presentation</vt:lpstr>
      <vt:lpstr>Resources</vt:lpstr>
    </vt:vector>
  </TitlesOfParts>
  <Company>University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MR/DD and Psychiatric Illness</dc:title>
  <dc:creator>Healthcare</dc:creator>
  <cp:lastModifiedBy>Kopelman</cp:lastModifiedBy>
  <cp:revision>804</cp:revision>
  <cp:lastPrinted>1601-01-01T00:00:00Z</cp:lastPrinted>
  <dcterms:created xsi:type="dcterms:W3CDTF">2010-10-19T02:06:05Z</dcterms:created>
  <dcterms:modified xsi:type="dcterms:W3CDTF">2014-05-01T11:30:43Z</dcterms:modified>
</cp:coreProperties>
</file>