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63" r:id="rId3"/>
    <p:sldId id="257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FD71B-D83D-4A2F-94C6-058023F7B7E5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CFB2D-333E-4788-B976-23AF3640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5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CFB2D-333E-4788-B976-23AF36402A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3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2407318-36F2-4E64-AF5F-CBA50162D65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Adelman</a:t>
            </a:r>
            <a:r>
              <a:rPr lang="en-US" altLang="en-US" baseline="0" dirty="0" smtClean="0"/>
              <a:t> &amp; Taylor</a:t>
            </a:r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CA99E2E-ED57-4B2F-A9AD-54F344D92861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8D5BEAA-87AC-42EA-9DA7-C1397321DB8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9E2E-ED57-4B2F-A9AD-54F344D92861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BEAA-87AC-42EA-9DA7-C1397321D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9E2E-ED57-4B2F-A9AD-54F344D92861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BEAA-87AC-42EA-9DA7-C1397321D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9E2E-ED57-4B2F-A9AD-54F344D92861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BEAA-87AC-42EA-9DA7-C1397321D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9E2E-ED57-4B2F-A9AD-54F344D92861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BEAA-87AC-42EA-9DA7-C1397321D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9E2E-ED57-4B2F-A9AD-54F344D92861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BEAA-87AC-42EA-9DA7-C1397321DB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9E2E-ED57-4B2F-A9AD-54F344D92861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BEAA-87AC-42EA-9DA7-C1397321D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9E2E-ED57-4B2F-A9AD-54F344D92861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BEAA-87AC-42EA-9DA7-C1397321D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9E2E-ED57-4B2F-A9AD-54F344D92861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BEAA-87AC-42EA-9DA7-C1397321D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9E2E-ED57-4B2F-A9AD-54F344D92861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BEAA-87AC-42EA-9DA7-C1397321DB8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9E2E-ED57-4B2F-A9AD-54F344D92861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BEAA-87AC-42EA-9DA7-C1397321D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CA99E2E-ED57-4B2F-A9AD-54F344D92861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8D5BEAA-87AC-42EA-9DA7-C1397321DB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Frank.coreen@IowaCitySchools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ICCSD Learning Supports:  Mental Health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421080"/>
            <a:ext cx="4572000" cy="1260629"/>
          </a:xfrm>
        </p:spPr>
        <p:txBody>
          <a:bodyPr>
            <a:normAutofit/>
          </a:bodyPr>
          <a:lstStyle/>
          <a:p>
            <a:r>
              <a:rPr lang="en-US" dirty="0" smtClean="0"/>
              <a:t>Coreen Frank, M.S.Ed.</a:t>
            </a:r>
          </a:p>
          <a:p>
            <a:r>
              <a:rPr lang="en-US" dirty="0" smtClean="0"/>
              <a:t>Coordinator of Mental Health Services</a:t>
            </a:r>
          </a:p>
          <a:p>
            <a:r>
              <a:rPr lang="en-US" dirty="0"/>
              <a:t>Iowa City Community School District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6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Mental Health Specific </a:t>
            </a:r>
            <a:r>
              <a:rPr lang="en-US" dirty="0" smtClean="0"/>
              <a:t>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86000"/>
            <a:ext cx="6777317" cy="3962400"/>
          </a:xfrm>
        </p:spPr>
        <p:txBody>
          <a:bodyPr anchor="ctr"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Student &amp; Family Advocates (SFA)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Previously known as Family Resource Centers (FRC) or Mental Health Case Managers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Every building has an SFA &amp; they are available to support any student/family in the building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Referrals to SFA come from everywhere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Liaison </a:t>
            </a:r>
            <a:r>
              <a:rPr lang="en-US" dirty="0"/>
              <a:t>between families and school, facilitating parent engagement and involvement with the school, and assist teachers to connect and develop relationships with parents.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Connect students and families to </a:t>
            </a:r>
            <a:r>
              <a:rPr lang="en-US" dirty="0" smtClean="0"/>
              <a:t>school &amp; community resources</a:t>
            </a:r>
            <a:r>
              <a:rPr lang="en-US" dirty="0"/>
              <a:t>, including </a:t>
            </a:r>
            <a:r>
              <a:rPr lang="en-US" dirty="0" smtClean="0"/>
              <a:t>supports for: basic needs, mental &amp; physical healthcare, homelessness, parenting, etc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525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Mental Health Specific Supports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109908" cy="4800600"/>
          </a:xfrm>
        </p:spPr>
        <p:txBody>
          <a:bodyPr anchor="ctr">
            <a:normAutofit fontScale="77500" lnSpcReduction="20000"/>
          </a:bodyPr>
          <a:lstStyle/>
          <a:p>
            <a:pPr marL="347472" lvl="2" indent="-347472">
              <a:buFont typeface="Wingdings" panose="05000000000000000000" pitchFamily="2" charset="2"/>
              <a:buChar char="v"/>
            </a:pPr>
            <a:r>
              <a:rPr lang="en-US" sz="3400" b="1" dirty="0" smtClean="0"/>
              <a:t>School-based Psychiatry 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300" dirty="0" smtClean="0"/>
              <a:t>Offered </a:t>
            </a:r>
            <a:r>
              <a:rPr lang="en-US" sz="2300" dirty="0"/>
              <a:t>through the Healthy Kids Community </a:t>
            </a:r>
            <a:r>
              <a:rPr lang="en-US" sz="2300" dirty="0" smtClean="0"/>
              <a:t>Care Clinic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300" dirty="0" smtClean="0"/>
              <a:t>Open </a:t>
            </a:r>
            <a:r>
              <a:rPr lang="en-US" sz="2300" dirty="0"/>
              <a:t>to all students in the district that are uninsured or need </a:t>
            </a:r>
            <a:r>
              <a:rPr lang="en-US" sz="2300" dirty="0" smtClean="0"/>
              <a:t>expedited </a:t>
            </a:r>
            <a:r>
              <a:rPr lang="en-US" sz="2300" dirty="0"/>
              <a:t>access to psychiatric care.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300" dirty="0" smtClean="0"/>
              <a:t>Staffed by UIHC </a:t>
            </a:r>
            <a:r>
              <a:rPr lang="en-US" sz="2300" dirty="0"/>
              <a:t>Child </a:t>
            </a:r>
            <a:r>
              <a:rPr lang="en-US" sz="2300" dirty="0" smtClean="0"/>
              <a:t>&amp; Adolescent Psychiatrist (Dr. Nancy Beyer)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Provides </a:t>
            </a:r>
            <a:r>
              <a:rPr lang="en-US" dirty="0"/>
              <a:t>psychiatric evaluations and medication follow-up </a:t>
            </a:r>
            <a:r>
              <a:rPr lang="en-US" dirty="0" smtClean="0"/>
              <a:t>appointments 2 mornings per month </a:t>
            </a:r>
            <a:r>
              <a:rPr lang="en-US" dirty="0"/>
              <a:t>in the Healthy Kids </a:t>
            </a:r>
            <a:r>
              <a:rPr lang="en-US" dirty="0" smtClean="0"/>
              <a:t>Clinic.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UIHC </a:t>
            </a:r>
            <a:r>
              <a:rPr lang="en-US" dirty="0"/>
              <a:t>provides this service at a reduced rate.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300" dirty="0"/>
              <a:t>UIHC Child </a:t>
            </a:r>
            <a:r>
              <a:rPr lang="en-US" sz="2300" dirty="0" smtClean="0"/>
              <a:t>&amp; Adolescent Psychiatry Resident Educational Rotation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Core &amp; Elective options (Elective option is new this year)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Core - Resident is available to observe</a:t>
            </a:r>
            <a:r>
              <a:rPr lang="en-US" dirty="0"/>
              <a:t>; offer feedback, thoughts, suggestions, resources; participate in multi-disciplinary team meetings; consult generally about </a:t>
            </a:r>
            <a:r>
              <a:rPr lang="en-US" dirty="0" smtClean="0"/>
              <a:t>cases.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Elective – Includes components of Core Rotation plus, Resident is available for </a:t>
            </a:r>
            <a:r>
              <a:rPr lang="en-US" dirty="0"/>
              <a:t>psychiatric evaluations, medication follow-up, and </a:t>
            </a:r>
            <a:r>
              <a:rPr lang="en-US" dirty="0" smtClean="0"/>
              <a:t>psychotherapy all under the direct supervision of Dr. Beyer. </a:t>
            </a:r>
          </a:p>
        </p:txBody>
      </p:sp>
    </p:spTree>
    <p:extLst>
      <p:ext uri="{BB962C8B-B14F-4D97-AF65-F5344CB8AC3E}">
        <p14:creationId xmlns:p14="http://schemas.microsoft.com/office/powerpoint/2010/main" val="19829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Mental Health Specific Supports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5410200"/>
          </a:xfrm>
        </p:spPr>
        <p:txBody>
          <a:bodyPr>
            <a:normAutofit fontScale="40000" lnSpcReduction="20000"/>
          </a:bodyPr>
          <a:lstStyle/>
          <a:p>
            <a:pPr marL="347472" lvl="2" indent="-347472">
              <a:buFont typeface="Wingdings" panose="05000000000000000000" pitchFamily="2" charset="2"/>
              <a:buChar char="v"/>
            </a:pPr>
            <a:r>
              <a:rPr lang="en-US" sz="5900" b="1" dirty="0"/>
              <a:t>School-based Therapy 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000" dirty="0" smtClean="0"/>
              <a:t>Interagency </a:t>
            </a:r>
            <a:r>
              <a:rPr lang="en-US" sz="4000" dirty="0"/>
              <a:t>agreements &amp; contracts </a:t>
            </a:r>
            <a:r>
              <a:rPr lang="en-US" sz="4000" dirty="0" smtClean="0"/>
              <a:t>exist with </a:t>
            </a:r>
            <a:r>
              <a:rPr lang="en-US" sz="4000" dirty="0"/>
              <a:t>two agencies to provide BHIS &amp; therapy on-site to students who would otherwise be unable to access these services </a:t>
            </a:r>
            <a:r>
              <a:rPr lang="en-US" sz="4000" dirty="0" smtClean="0"/>
              <a:t>&amp;/or </a:t>
            </a:r>
            <a:r>
              <a:rPr lang="en-US" sz="4000" dirty="0"/>
              <a:t>have a need for these </a:t>
            </a:r>
            <a:r>
              <a:rPr lang="en-US" sz="4000" dirty="0" smtClean="0"/>
              <a:t>supports during the school day.</a:t>
            </a:r>
            <a:endParaRPr lang="en-US" sz="4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000" dirty="0"/>
              <a:t>Four Oaks serves City, SE &amp; Tate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000" dirty="0"/>
              <a:t>Family Systems serves all our elementary schools, NW, NC &amp; West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900" dirty="0"/>
              <a:t>These agencies won their contract through a competitive bidding process that was completed so we are better able to control the many agency staff that come &amp; go from our buildings.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900" u="sng" dirty="0" smtClean="0"/>
              <a:t>This </a:t>
            </a:r>
            <a:r>
              <a:rPr lang="en-US" sz="2900" u="sng" dirty="0"/>
              <a:t>was not done to limit a parent’s choice of provider</a:t>
            </a:r>
            <a:r>
              <a:rPr lang="en-US" sz="2900" dirty="0"/>
              <a:t> - parents should never be told that they have to use the provider on-site but rather that one option is for therapy or BHIS is to access the school-based contracted </a:t>
            </a:r>
            <a:r>
              <a:rPr lang="en-US" sz="2900" dirty="0" smtClean="0"/>
              <a:t>providers as appropriate.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900" dirty="0"/>
              <a:t>Agencies bill </a:t>
            </a:r>
            <a:r>
              <a:rPr lang="en-US" sz="2900" dirty="0" smtClean="0"/>
              <a:t>insurance when available; some HKCC funds are available to cover students who are uninsured.</a:t>
            </a:r>
            <a:endParaRPr lang="en-US" sz="2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000" dirty="0" smtClean="0"/>
              <a:t>Part </a:t>
            </a:r>
            <a:r>
              <a:rPr lang="en-US" sz="4000" dirty="0"/>
              <a:t>of the </a:t>
            </a:r>
            <a:r>
              <a:rPr lang="en-US" sz="4000" dirty="0" smtClean="0"/>
              <a:t>SFA </a:t>
            </a:r>
            <a:r>
              <a:rPr lang="en-US" sz="4000" dirty="0"/>
              <a:t>staff role is to coordinate &amp; provide oversight to the school-based mental health services in their building(s). </a:t>
            </a:r>
            <a:endParaRPr lang="en-US" sz="4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900" dirty="0" smtClean="0"/>
              <a:t>Establishing </a:t>
            </a:r>
            <a:r>
              <a:rPr lang="en-US" sz="2900" dirty="0"/>
              <a:t>a pattern for checking in with families about school-based mental health services &amp; how things are </a:t>
            </a:r>
            <a:r>
              <a:rPr lang="en-US" sz="2900" dirty="0" smtClean="0"/>
              <a:t>going.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900" dirty="0" smtClean="0"/>
              <a:t>This </a:t>
            </a:r>
            <a:r>
              <a:rPr lang="en-US" sz="2900" dirty="0"/>
              <a:t>is in addition to the required family communication that your provider is doing as part of BHIS or therapy services</a:t>
            </a:r>
            <a:r>
              <a:rPr lang="en-US" sz="2900" i="1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64597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Mental Health Specific Supports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2" indent="-457200">
              <a:buFont typeface="Wingdings" panose="05000000000000000000" pitchFamily="2" charset="2"/>
              <a:buChar char="v"/>
            </a:pPr>
            <a:r>
              <a:rPr lang="en-US" sz="2800" b="1" dirty="0" smtClean="0"/>
              <a:t>School-based Substance </a:t>
            </a:r>
            <a:r>
              <a:rPr lang="en-US" sz="2800" b="1" dirty="0"/>
              <a:t>Abuse </a:t>
            </a:r>
            <a:r>
              <a:rPr lang="en-US" sz="2800" b="1" dirty="0" smtClean="0"/>
              <a:t>Services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Mid-Eastern </a:t>
            </a:r>
            <a:r>
              <a:rPr lang="en-US" dirty="0"/>
              <a:t>Iowa Council on Chemical </a:t>
            </a:r>
            <a:r>
              <a:rPr lang="en-US" dirty="0" smtClean="0"/>
              <a:t>Abuse (MECCA)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District-wide consultation 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Substance </a:t>
            </a:r>
            <a:r>
              <a:rPr lang="en-US" dirty="0"/>
              <a:t>Abuse Counselor available to secondary students for assessment, counseling and education.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On-site individual counseling, groups, crisis consultation &amp; evaluation </a:t>
            </a:r>
            <a:r>
              <a:rPr lang="en-US" dirty="0"/>
              <a:t>at Tate and TREC through a contract with the </a:t>
            </a:r>
            <a:r>
              <a:rPr lang="en-US" dirty="0" smtClean="0"/>
              <a:t>district.</a:t>
            </a:r>
          </a:p>
        </p:txBody>
      </p:sp>
    </p:spTree>
    <p:extLst>
      <p:ext uri="{BB962C8B-B14F-4D97-AF65-F5344CB8AC3E}">
        <p14:creationId xmlns:p14="http://schemas.microsoft.com/office/powerpoint/2010/main" val="302839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14400"/>
            <a:ext cx="7543800" cy="12192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Connections </a:t>
            </a:r>
            <a:r>
              <a:rPr lang="en-US" dirty="0" smtClean="0"/>
              <a:t>Program</a:t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/>
              <a:t>K-6 Kirkwood Program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500" dirty="0" smtClean="0"/>
              <a:t>Connections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Developed to support 7-12 grade students who had increased levels of internalizing behaviors that were impacting their ability to be successful in the traditional educational environment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Serves students with &amp; without IEPs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History of program development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Currently part of </a:t>
            </a:r>
            <a:r>
              <a:rPr lang="en-US" dirty="0" smtClean="0"/>
              <a:t>TREC programming</a:t>
            </a:r>
          </a:p>
          <a:p>
            <a:pPr marL="457200" lvl="1" indent="-457200">
              <a:buFont typeface="Wingdings" panose="05000000000000000000" pitchFamily="2" charset="2"/>
              <a:buChar char="v"/>
            </a:pPr>
            <a:r>
              <a:rPr lang="en-US" sz="3500" dirty="0" smtClean="0"/>
              <a:t>K-6 </a:t>
            </a:r>
            <a:r>
              <a:rPr lang="en-US" sz="3500" dirty="0"/>
              <a:t>Kirkwood </a:t>
            </a:r>
            <a:r>
              <a:rPr lang="en-US" sz="3500" dirty="0" smtClean="0"/>
              <a:t>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Partnering with Special Education Department to develop </a:t>
            </a:r>
            <a:r>
              <a:rPr lang="en-US" smtClean="0"/>
              <a:t>programmming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Similar goal as Connections to serve students with increased levels of internalizing behaviors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Serve only students with </a:t>
            </a:r>
            <a:r>
              <a:rPr lang="en-US" dirty="0" smtClean="0"/>
              <a:t>IEPs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42672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Opportunities for Professional Development with ICCSD staff &amp; partner agencies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Opportunities for Parent Education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Connect to the SFA who serves your student’s building for individual </a:t>
            </a:r>
            <a:r>
              <a:rPr lang="en-US" dirty="0" smtClean="0"/>
              <a:t>support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Development of integrative programming for students with mental health or social-emotional-behavioral concerns continues to evolve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Increase data driven decision making &amp; outcomes that specifically connect mental health support to student learning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Feedback on district-wide programming efforts in the area of Mental Health: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Coreen Frank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hlinkClick r:id="rId2"/>
              </a:rPr>
              <a:t>Frank.coreen@IowaCitySchools.org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688-1000 ext. 2683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Introduction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Learning Supports Framework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Supports available for students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Mental Health specific supports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Other Learning Supports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Connections &amp; K-6 Kirkwood Program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Next steps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5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Supports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district has been providing various Instructional </a:t>
            </a:r>
            <a:r>
              <a:rPr lang="en-US" dirty="0" smtClean="0"/>
              <a:t>(or Learning</a:t>
            </a:r>
            <a:r>
              <a:rPr lang="en-US" dirty="0"/>
              <a:t>) Supports over the past 15 years, but with the Safe </a:t>
            </a:r>
            <a:r>
              <a:rPr lang="en-US" dirty="0" smtClean="0"/>
              <a:t>Schools Healthy </a:t>
            </a:r>
            <a:r>
              <a:rPr lang="en-US" dirty="0"/>
              <a:t>Students </a:t>
            </a:r>
            <a:r>
              <a:rPr lang="en-US" dirty="0" smtClean="0"/>
              <a:t>(SSHS) federal </a:t>
            </a:r>
            <a:r>
              <a:rPr lang="en-US" dirty="0"/>
              <a:t>grant that was received in 2008, the district was given the opportunity to assess and develop a more systemic approach.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Provides supports for students with &amp; without IEPs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Development of this system wide approach to supporting student learning continues in three major areas: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District Wide Systems of Support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Building </a:t>
            </a:r>
            <a:r>
              <a:rPr lang="en-US" dirty="0"/>
              <a:t>L</a:t>
            </a:r>
            <a:r>
              <a:rPr lang="en-US" dirty="0" smtClean="0"/>
              <a:t>evel Programs &amp; </a:t>
            </a:r>
            <a:r>
              <a:rPr lang="en-US" dirty="0"/>
              <a:t>S</a:t>
            </a:r>
            <a:r>
              <a:rPr lang="en-US" dirty="0" smtClean="0"/>
              <a:t>taff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Partner Agency Support Services</a:t>
            </a:r>
          </a:p>
        </p:txBody>
      </p:sp>
    </p:spTree>
    <p:extLst>
      <p:ext uri="{BB962C8B-B14F-4D97-AF65-F5344CB8AC3E}">
        <p14:creationId xmlns:p14="http://schemas.microsoft.com/office/powerpoint/2010/main" val="31863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0"/>
          <p:cNvSpPr>
            <a:spLocks noChangeArrowheads="1"/>
          </p:cNvSpPr>
          <p:nvPr/>
        </p:nvSpPr>
        <p:spPr bwMode="auto">
          <a:xfrm>
            <a:off x="5486400" y="1371600"/>
            <a:ext cx="1219200" cy="449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838200" y="1447800"/>
            <a:ext cx="2362200" cy="327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en-US" altLang="en-US">
              <a:latin typeface="Times" charset="0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3200400" y="2057400"/>
            <a:ext cx="22098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23622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u="sng">
                <a:solidFill>
                  <a:schemeClr val="accent1"/>
                </a:solidFill>
                <a:latin typeface="Calibri" charset="0"/>
              </a:rPr>
              <a:t>Student Continuum</a:t>
            </a:r>
            <a:endParaRPr lang="en-US" altLang="en-US" sz="1800">
              <a:latin typeface="Calibri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600">
                <a:latin typeface="Calibri" charset="0"/>
              </a:rPr>
              <a:t>Motivationally </a:t>
            </a:r>
            <a:r>
              <a:rPr lang="en-US" altLang="en-US" sz="1600" b="1" u="sng">
                <a:latin typeface="Calibri" charset="0"/>
              </a:rPr>
              <a:t>ready</a:t>
            </a:r>
            <a:r>
              <a:rPr lang="en-US" altLang="en-US" sz="1600">
                <a:latin typeface="Calibri" charset="0"/>
              </a:rPr>
              <a:t> and able to learn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n-US" altLang="en-US" sz="1600">
              <a:latin typeface="Calibri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n-US" altLang="en-US" sz="1600">
              <a:latin typeface="Calibri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600">
                <a:latin typeface="Calibri" charset="0"/>
              </a:rPr>
              <a:t>Encounters </a:t>
            </a:r>
            <a:r>
              <a:rPr lang="en-US" altLang="en-US" sz="1600" b="1" u="sng">
                <a:latin typeface="Calibri" charset="0"/>
              </a:rPr>
              <a:t>some</a:t>
            </a:r>
            <a:r>
              <a:rPr lang="en-US" altLang="en-US" sz="1600">
                <a:latin typeface="Calibri" charset="0"/>
              </a:rPr>
              <a:t> barriers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n-US" altLang="en-US" sz="1600">
              <a:latin typeface="Calibri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n-US" altLang="en-US" sz="1600">
              <a:latin typeface="Calibri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600">
                <a:latin typeface="Calibri" charset="0"/>
              </a:rPr>
              <a:t>Encounters </a:t>
            </a:r>
            <a:r>
              <a:rPr lang="en-US" altLang="en-US" sz="1600" b="1" u="sng">
                <a:latin typeface="Calibri" charset="0"/>
              </a:rPr>
              <a:t>many</a:t>
            </a:r>
            <a:r>
              <a:rPr lang="en-US" altLang="en-US" sz="1600" b="1">
                <a:latin typeface="Calibri" charset="0"/>
              </a:rPr>
              <a:t> </a:t>
            </a:r>
            <a:r>
              <a:rPr lang="en-US" altLang="en-US" sz="1600">
                <a:latin typeface="Calibri" charset="0"/>
              </a:rPr>
              <a:t>barriers</a:t>
            </a:r>
          </a:p>
        </p:txBody>
      </p:sp>
      <p:sp>
        <p:nvSpPr>
          <p:cNvPr id="58374" name="Line 7"/>
          <p:cNvSpPr>
            <a:spLocks noChangeShapeType="1"/>
          </p:cNvSpPr>
          <p:nvPr/>
        </p:nvSpPr>
        <p:spPr bwMode="auto">
          <a:xfrm>
            <a:off x="6705600" y="3429000"/>
            <a:ext cx="6858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Text Box 8"/>
          <p:cNvSpPr txBox="1">
            <a:spLocks noChangeArrowheads="1"/>
          </p:cNvSpPr>
          <p:nvPr/>
        </p:nvSpPr>
        <p:spPr bwMode="auto">
          <a:xfrm>
            <a:off x="5486400" y="1371600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b="1" u="sng">
                <a:latin typeface="Calibri" charset="0"/>
              </a:rPr>
              <a:t>Instruction</a:t>
            </a:r>
            <a:endParaRPr lang="en-US" altLang="en-US" sz="1400" b="1">
              <a:latin typeface="Calibri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200">
                <a:latin typeface="Calibri" charset="0"/>
              </a:rPr>
              <a:t>Classroom Teaching &amp; Enrichment</a:t>
            </a:r>
            <a:endParaRPr lang="en-US" altLang="en-US" sz="1400">
              <a:latin typeface="Calibri" charset="0"/>
            </a:endParaRPr>
          </a:p>
        </p:txBody>
      </p:sp>
      <p:sp>
        <p:nvSpPr>
          <p:cNvPr id="58376" name="Rectangle 6"/>
          <p:cNvSpPr>
            <a:spLocks noChangeArrowheads="1"/>
          </p:cNvSpPr>
          <p:nvPr/>
        </p:nvSpPr>
        <p:spPr bwMode="auto">
          <a:xfrm>
            <a:off x="7391400" y="2971800"/>
            <a:ext cx="990600" cy="91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en-US" altLang="en-US">
              <a:latin typeface="Times" charset="0"/>
            </a:endParaRPr>
          </a:p>
        </p:txBody>
      </p:sp>
      <p:sp>
        <p:nvSpPr>
          <p:cNvPr id="58377" name="Text Box 10"/>
          <p:cNvSpPr txBox="1">
            <a:spLocks noChangeArrowheads="1"/>
          </p:cNvSpPr>
          <p:nvPr/>
        </p:nvSpPr>
        <p:spPr bwMode="auto">
          <a:xfrm>
            <a:off x="7391400" y="3124200"/>
            <a:ext cx="990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100" b="1">
                <a:latin typeface="Calibri" charset="0"/>
              </a:rPr>
              <a:t>Increased Learning &amp; Achievement</a:t>
            </a:r>
            <a:endParaRPr lang="en-US" altLang="en-US" sz="1100">
              <a:latin typeface="Calibri" charset="0"/>
            </a:endParaRPr>
          </a:p>
        </p:txBody>
      </p:sp>
      <p:sp>
        <p:nvSpPr>
          <p:cNvPr id="58379" name="Rectangle 4"/>
          <p:cNvSpPr>
            <a:spLocks noChangeArrowheads="1"/>
          </p:cNvSpPr>
          <p:nvPr/>
        </p:nvSpPr>
        <p:spPr bwMode="auto">
          <a:xfrm>
            <a:off x="3886200" y="2743200"/>
            <a:ext cx="1219200" cy="2057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8380" name="Line 9"/>
          <p:cNvSpPr>
            <a:spLocks noChangeShapeType="1"/>
          </p:cNvSpPr>
          <p:nvPr/>
        </p:nvSpPr>
        <p:spPr bwMode="auto">
          <a:xfrm>
            <a:off x="3200400" y="3200400"/>
            <a:ext cx="6858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3200400" y="4114800"/>
            <a:ext cx="6858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Text Box 8"/>
          <p:cNvSpPr txBox="1">
            <a:spLocks noChangeArrowheads="1"/>
          </p:cNvSpPr>
          <p:nvPr/>
        </p:nvSpPr>
        <p:spPr bwMode="auto">
          <a:xfrm>
            <a:off x="3886200" y="33528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chemeClr val="bg1"/>
                </a:solidFill>
                <a:latin typeface="Calibri" charset="0"/>
              </a:rPr>
              <a:t>Barriers to Learning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590800" y="4953000"/>
            <a:ext cx="1752600" cy="91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590800" y="5046663"/>
            <a:ext cx="1752600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Calibri" charset="0"/>
              </a:rPr>
              <a:t>Learning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Calibri" charset="0"/>
              </a:rPr>
              <a:t>Supports</a:t>
            </a:r>
            <a:endParaRPr lang="en-US" altLang="en-US" sz="160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4343400" y="5486400"/>
            <a:ext cx="1143000" cy="0"/>
          </a:xfrm>
          <a:prstGeom prst="line">
            <a:avLst/>
          </a:prstGeom>
          <a:noFill/>
          <a:ln w="1016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29"/>
          <p:cNvCxnSpPr>
            <a:cxnSpLocks noChangeShapeType="1"/>
            <a:endCxn id="24" idx="1"/>
          </p:cNvCxnSpPr>
          <p:nvPr/>
        </p:nvCxnSpPr>
        <p:spPr bwMode="auto">
          <a:xfrm rot="16200000" flipH="1">
            <a:off x="1901031" y="4728369"/>
            <a:ext cx="693738" cy="685800"/>
          </a:xfrm>
          <a:prstGeom prst="bentConnector2">
            <a:avLst/>
          </a:prstGeom>
          <a:noFill/>
          <a:ln w="1016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1905000" y="2362200"/>
            <a:ext cx="0" cy="1676400"/>
          </a:xfrm>
          <a:prstGeom prst="line">
            <a:avLst/>
          </a:prstGeom>
          <a:noFill/>
          <a:ln w="101600">
            <a:solidFill>
              <a:schemeClr val="tx2">
                <a:alpha val="25098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Learning Supports Model</a:t>
            </a:r>
          </a:p>
        </p:txBody>
      </p:sp>
    </p:spTree>
    <p:extLst>
      <p:ext uri="{BB962C8B-B14F-4D97-AF65-F5344CB8AC3E}">
        <p14:creationId xmlns:p14="http://schemas.microsoft.com/office/powerpoint/2010/main" val="31903702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25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District-Wide Systems of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Student Support </a:t>
            </a:r>
            <a:r>
              <a:rPr lang="en-US" b="1" dirty="0" smtClean="0"/>
              <a:t>Teams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Process </a:t>
            </a:r>
            <a:r>
              <a:rPr lang="en-US" dirty="0"/>
              <a:t>for instructional support staff, administrators, teachers, AEA, parents, and community resources to identify students with concerns, meet as a team, and determine interventions and supports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Coordinate with individual IEP teams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9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District-Wide Systems of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Positive Behavioral Interventions and Support (</a:t>
            </a:r>
            <a:r>
              <a:rPr lang="en-US" b="1" dirty="0" smtClean="0"/>
              <a:t>PBIS)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District-wide </a:t>
            </a:r>
            <a:r>
              <a:rPr lang="en-US" dirty="0"/>
              <a:t>decision making framework that guides selection, integration, and implementation of the best evidence-based academic and behavioral practices for improving important academic and behavior outcomes for all students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District-Wide Systems of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Coordination of </a:t>
            </a:r>
            <a:r>
              <a:rPr lang="en-US" b="1" dirty="0" smtClean="0"/>
              <a:t>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District-wide </a:t>
            </a:r>
            <a:r>
              <a:rPr lang="en-US" dirty="0"/>
              <a:t>positions provide administrative oversight, professional development, and collaboration with community partners, building principals, teachers and other district </a:t>
            </a:r>
            <a:r>
              <a:rPr lang="en-US" dirty="0" smtClean="0"/>
              <a:t>staff.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Includes </a:t>
            </a:r>
            <a:r>
              <a:rPr lang="en-US" dirty="0"/>
              <a:t>Director of Health &amp; Student Services, Youth and Family Development Coordinator, Mental Health Services </a:t>
            </a:r>
            <a:r>
              <a:rPr lang="en-US" dirty="0" smtClean="0"/>
              <a:t>Coordinator, </a:t>
            </a:r>
            <a:r>
              <a:rPr lang="en-US" dirty="0"/>
              <a:t>Homeless Liaison, and Clinic Coordinator 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Partner with other ICCSD departments including Special Education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 smtClean="0"/>
              <a:t>Supports available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n-US" b="1" dirty="0" smtClean="0"/>
              <a:t>Mental Health specific supports: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Coordinator of Mental Health Services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Student &amp; Family Advocates (SFA)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dirty="0"/>
              <a:t>School-based Mental Health Psychiatry </a:t>
            </a:r>
            <a:r>
              <a:rPr lang="en-US" dirty="0" smtClean="0"/>
              <a:t>Services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School-based Therapy Services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School-based Substance Abuse Services</a:t>
            </a:r>
          </a:p>
          <a:p>
            <a:pPr marL="342900" lvl="1" indent="-342900">
              <a:buFont typeface="Wingdings" panose="05000000000000000000" pitchFamily="2" charset="2"/>
              <a:buChar char="v"/>
            </a:pPr>
            <a:r>
              <a:rPr lang="en-US" b="1" dirty="0" smtClean="0"/>
              <a:t>Other Learning Supports: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School Guidance Counselors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School Nurses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Health Kids Community Cares (HKCC) School-based Health Clinic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Student Advisory Center/Juvenile Court Liaisons</a:t>
            </a:r>
          </a:p>
          <a:p>
            <a:pPr marL="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Health Specific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Coordinator of Mental Health 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Support development of comprehensive mental health services within the district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Manage partner agency support programs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Supervise SFA staff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Building level consultation &amp; resource for questions/concerns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Allocation of available funding for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1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177</TotalTime>
  <Words>1107</Words>
  <Application>Microsoft Office PowerPoint</Application>
  <PresentationFormat>On-screen Show (4:3)</PresentationFormat>
  <Paragraphs>125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ICCSD Learning Supports:  Mental Health </vt:lpstr>
      <vt:lpstr>Overview of Presentation</vt:lpstr>
      <vt:lpstr>Learning Supports Framework</vt:lpstr>
      <vt:lpstr>Learning Supports Model</vt:lpstr>
      <vt:lpstr>District-Wide Systems of Support</vt:lpstr>
      <vt:lpstr>District-Wide Systems of Support</vt:lpstr>
      <vt:lpstr>District-Wide Systems of Support</vt:lpstr>
      <vt:lpstr>Supports available for students</vt:lpstr>
      <vt:lpstr>Mental Health Specific Supports</vt:lpstr>
      <vt:lpstr>Mental Health Specific Supports</vt:lpstr>
      <vt:lpstr>Mental Health Specific Supports</vt:lpstr>
      <vt:lpstr>Mental Health Specific Supports</vt:lpstr>
      <vt:lpstr>Mental Health Specific Supports</vt:lpstr>
      <vt:lpstr>Connections Program &amp; K-6 Kirkwood Program </vt:lpstr>
      <vt:lpstr>Next steps</vt:lpstr>
    </vt:vector>
  </TitlesOfParts>
  <Company>ICCSD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School</cp:lastModifiedBy>
  <cp:revision>24</cp:revision>
  <dcterms:created xsi:type="dcterms:W3CDTF">2014-04-30T17:47:30Z</dcterms:created>
  <dcterms:modified xsi:type="dcterms:W3CDTF">2014-05-01T19:08:12Z</dcterms:modified>
</cp:coreProperties>
</file>